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62" r:id="rId2"/>
    <p:sldId id="358" r:id="rId3"/>
    <p:sldId id="359" r:id="rId4"/>
    <p:sldId id="360" r:id="rId5"/>
    <p:sldId id="363" r:id="rId6"/>
    <p:sldId id="362" r:id="rId7"/>
    <p:sldId id="451" r:id="rId8"/>
    <p:sldId id="452" r:id="rId9"/>
    <p:sldId id="364" r:id="rId10"/>
    <p:sldId id="365" r:id="rId11"/>
    <p:sldId id="424" r:id="rId12"/>
    <p:sldId id="318" r:id="rId13"/>
    <p:sldId id="322" r:id="rId14"/>
    <p:sldId id="323" r:id="rId15"/>
    <p:sldId id="437" r:id="rId16"/>
    <p:sldId id="381" r:id="rId17"/>
    <p:sldId id="390" r:id="rId18"/>
    <p:sldId id="438" r:id="rId19"/>
    <p:sldId id="367" r:id="rId20"/>
    <p:sldId id="275" r:id="rId21"/>
    <p:sldId id="289" r:id="rId22"/>
    <p:sldId id="277" r:id="rId23"/>
    <p:sldId id="471" r:id="rId24"/>
    <p:sldId id="439" r:id="rId25"/>
    <p:sldId id="440" r:id="rId26"/>
    <p:sldId id="368" r:id="rId27"/>
    <p:sldId id="441" r:id="rId28"/>
    <p:sldId id="442" r:id="rId29"/>
    <p:sldId id="369" r:id="rId30"/>
    <p:sldId id="453" r:id="rId31"/>
    <p:sldId id="450" r:id="rId32"/>
    <p:sldId id="447" r:id="rId33"/>
    <p:sldId id="267" r:id="rId34"/>
    <p:sldId id="268" r:id="rId35"/>
    <p:sldId id="473" r:id="rId36"/>
    <p:sldId id="269" r:id="rId37"/>
    <p:sldId id="270" r:id="rId38"/>
    <p:sldId id="271" r:id="rId39"/>
    <p:sldId id="276" r:id="rId40"/>
    <p:sldId id="446" r:id="rId41"/>
    <p:sldId id="370" r:id="rId42"/>
    <p:sldId id="278" r:id="rId43"/>
    <p:sldId id="334" r:id="rId44"/>
    <p:sldId id="462" r:id="rId45"/>
    <p:sldId id="464" r:id="rId46"/>
    <p:sldId id="463" r:id="rId47"/>
    <p:sldId id="465" r:id="rId48"/>
    <p:sldId id="466" r:id="rId49"/>
    <p:sldId id="298" r:id="rId50"/>
    <p:sldId id="313" r:id="rId51"/>
    <p:sldId id="293" r:id="rId52"/>
    <p:sldId id="461" r:id="rId53"/>
    <p:sldId id="305" r:id="rId54"/>
    <p:sldId id="448" r:id="rId55"/>
    <p:sldId id="470" r:id="rId56"/>
    <p:sldId id="443" r:id="rId57"/>
    <p:sldId id="371" r:id="rId58"/>
    <p:sldId id="467" r:id="rId59"/>
    <p:sldId id="445" r:id="rId60"/>
    <p:sldId id="374" r:id="rId61"/>
    <p:sldId id="468" r:id="rId62"/>
    <p:sldId id="428" r:id="rId63"/>
    <p:sldId id="426" r:id="rId64"/>
    <p:sldId id="454" r:id="rId65"/>
    <p:sldId id="455" r:id="rId66"/>
    <p:sldId id="456" r:id="rId67"/>
    <p:sldId id="458" r:id="rId68"/>
    <p:sldId id="457" r:id="rId69"/>
    <p:sldId id="459" r:id="rId70"/>
    <p:sldId id="427" r:id="rId71"/>
    <p:sldId id="376" r:id="rId72"/>
    <p:sldId id="472" r:id="rId73"/>
    <p:sldId id="469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40FB"/>
    <a:srgbClr val="E6F5F0"/>
    <a:srgbClr val="B3B3B3"/>
    <a:srgbClr val="009966"/>
    <a:srgbClr val="F9E6E6"/>
    <a:srgbClr val="FFFBD6"/>
    <a:srgbClr val="F1C9A7"/>
    <a:srgbClr val="66FF33"/>
    <a:srgbClr val="CC9900"/>
    <a:srgbClr val="FD93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04" autoAdjust="0"/>
    <p:restoredTop sz="91065" autoAdjust="0"/>
  </p:normalViewPr>
  <p:slideViewPr>
    <p:cSldViewPr snapToGrid="0">
      <p:cViewPr varScale="1">
        <p:scale>
          <a:sx n="135" d="100"/>
          <a:sy n="135" d="100"/>
        </p:scale>
        <p:origin x="4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902BBD-70DB-462A-AFFE-757EE5565E96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9F3AD4-3AF9-45C6-A444-F10C733179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1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616FD-8EF1-4A9A-AF4E-7A1BA5EADBE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146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1978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051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280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26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585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51897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949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493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1941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14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071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158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069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7126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816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6591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161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14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6428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5028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25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7021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3343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372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128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6474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1910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846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13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778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3990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032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23219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444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0097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5422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6268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79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2127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3457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95418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0344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1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631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559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486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45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9F3AD4-3AF9-45C6-A444-F10C733179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687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26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47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71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70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15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971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743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719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82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70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664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36FD4-A2CB-42B1-8E32-22ABDD215E71}" type="datetimeFigureOut">
              <a:rPr lang="zh-CN" altLang="en-US" smtClean="0"/>
              <a:t>2022/10/11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1A545-314B-4D07-8DB3-B45BF84DA0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23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13.png"/><Relationship Id="rId4" Type="http://schemas.openxmlformats.org/officeDocument/2006/relationships/image" Target="../media/image370.png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730.png"/><Relationship Id="rId4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790.png"/><Relationship Id="rId3" Type="http://schemas.openxmlformats.org/officeDocument/2006/relationships/image" Target="../media/image2.jpeg"/><Relationship Id="rId7" Type="http://schemas.openxmlformats.org/officeDocument/2006/relationships/image" Target="../media/image18.png"/><Relationship Id="rId12" Type="http://schemas.openxmlformats.org/officeDocument/2006/relationships/image" Target="../media/image78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771.png"/><Relationship Id="rId5" Type="http://schemas.openxmlformats.org/officeDocument/2006/relationships/image" Target="../media/image16.png"/><Relationship Id="rId15" Type="http://schemas.openxmlformats.org/officeDocument/2006/relationships/image" Target="../media/image8110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8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7.tmp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470.png"/><Relationship Id="rId7" Type="http://schemas.openxmlformats.org/officeDocument/2006/relationships/image" Target="../media/image8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6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86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8.png"/><Relationship Id="rId4" Type="http://schemas.openxmlformats.org/officeDocument/2006/relationships/image" Target="../media/image5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1.png"/><Relationship Id="rId5" Type="http://schemas.openxmlformats.org/officeDocument/2006/relationships/image" Target="../media/image581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30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40.png"/><Relationship Id="rId10" Type="http://schemas.openxmlformats.org/officeDocument/2006/relationships/image" Target="../media/image60.png"/><Relationship Id="rId4" Type="http://schemas.openxmlformats.org/officeDocument/2006/relationships/image" Target="../media/image130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0.png"/><Relationship Id="rId5" Type="http://schemas.openxmlformats.org/officeDocument/2006/relationships/image" Target="../media/image68.png"/><Relationship Id="rId4" Type="http://schemas.openxmlformats.org/officeDocument/2006/relationships/image" Target="../media/image6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10.png"/><Relationship Id="rId4" Type="http://schemas.openxmlformats.org/officeDocument/2006/relationships/image" Target="../media/image5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m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4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72.tmp"/><Relationship Id="rId9" Type="http://schemas.openxmlformats.org/officeDocument/2006/relationships/image" Target="../media/image9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5" Type="http://schemas.openxmlformats.org/officeDocument/2006/relationships/image" Target="../media/image102.png"/><Relationship Id="rId4" Type="http://schemas.openxmlformats.org/officeDocument/2006/relationships/image" Target="../media/image10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9.png"/><Relationship Id="rId5" Type="http://schemas.openxmlformats.org/officeDocument/2006/relationships/image" Target="../media/image111.png"/><Relationship Id="rId10" Type="http://schemas.openxmlformats.org/officeDocument/2006/relationships/image" Target="../media/image118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11" Type="http://schemas.openxmlformats.org/officeDocument/2006/relationships/image" Target="../media/image111.png"/><Relationship Id="rId5" Type="http://schemas.openxmlformats.org/officeDocument/2006/relationships/image" Target="../media/image123.png"/><Relationship Id="rId10" Type="http://schemas.openxmlformats.org/officeDocument/2006/relationships/image" Target="../media/image110.png"/><Relationship Id="rId4" Type="http://schemas.openxmlformats.org/officeDocument/2006/relationships/image" Target="../media/image122.png"/><Relationship Id="rId9" Type="http://schemas.openxmlformats.org/officeDocument/2006/relationships/image" Target="../media/image10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453.png"/><Relationship Id="rId7" Type="http://schemas.openxmlformats.org/officeDocument/2006/relationships/image" Target="../media/image541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5" Type="http://schemas.openxmlformats.org/officeDocument/2006/relationships/image" Target="../media/image522.png"/><Relationship Id="rId4" Type="http://schemas.openxmlformats.org/officeDocument/2006/relationships/image" Target="../media/image72.tm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0.png"/><Relationship Id="rId7" Type="http://schemas.openxmlformats.org/officeDocument/2006/relationships/image" Target="../media/image13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iagonalizable_matrix" TargetMode="External"/><Relationship Id="rId5" Type="http://schemas.openxmlformats.org/officeDocument/2006/relationships/image" Target="../media/image128.png"/><Relationship Id="rId4" Type="http://schemas.openxmlformats.org/officeDocument/2006/relationships/image" Target="../media/image12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41.png"/><Relationship Id="rId7" Type="http://schemas.openxmlformats.org/officeDocument/2006/relationships/image" Target="../media/image145.png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Relationship Id="rId9" Type="http://schemas.openxmlformats.org/officeDocument/2006/relationships/image" Target="../media/image14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7.png"/><Relationship Id="rId7" Type="http://schemas.openxmlformats.org/officeDocument/2006/relationships/image" Target="../media/image153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8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72.tmp"/><Relationship Id="rId4" Type="http://schemas.openxmlformats.org/officeDocument/2006/relationships/image" Target="../media/image1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0.png"/><Relationship Id="rId4" Type="http://schemas.openxmlformats.org/officeDocument/2006/relationships/image" Target="../media/image6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0.png"/><Relationship Id="rId5" Type="http://schemas.openxmlformats.org/officeDocument/2006/relationships/image" Target="../media/image700.png"/><Relationship Id="rId4" Type="http://schemas.openxmlformats.org/officeDocument/2006/relationships/image" Target="../media/image69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91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10" Type="http://schemas.openxmlformats.org/officeDocument/2006/relationships/image" Target="../media/image166.png"/><Relationship Id="rId4" Type="http://schemas.openxmlformats.org/officeDocument/2006/relationships/image" Target="../media/image1590.png"/><Relationship Id="rId9" Type="http://schemas.openxmlformats.org/officeDocument/2006/relationships/image" Target="../media/image1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tm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tm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1.png"/><Relationship Id="rId5" Type="http://schemas.openxmlformats.org/officeDocument/2006/relationships/image" Target="../media/image1700.png"/><Relationship Id="rId4" Type="http://schemas.openxmlformats.org/officeDocument/2006/relationships/image" Target="../media/image158.tmp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tm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tmp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1.png"/><Relationship Id="rId5" Type="http://schemas.openxmlformats.org/officeDocument/2006/relationships/image" Target="../media/image180.png"/><Relationship Id="rId4" Type="http://schemas.openxmlformats.org/officeDocument/2006/relationships/image" Target="../media/image17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7858" y="2252008"/>
            <a:ext cx="119727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/>
              <a:t>Machine Learning </a:t>
            </a:r>
            <a:r>
              <a:rPr lang="en-US" altLang="zh-CN" sz="5400" b="1" dirty="0"/>
              <a:t>&amp; Pattern Recognition</a:t>
            </a:r>
            <a:endParaRPr lang="zh-CN" altLang="en-US" sz="5400" b="1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9CC7982-047F-42D2-9F1B-07D23845D18E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28A6C2BD-9A0D-1E4F-A0D9-DE41C66E849E}"/>
              </a:ext>
            </a:extLst>
          </p:cNvPr>
          <p:cNvSpPr/>
          <p:nvPr/>
        </p:nvSpPr>
        <p:spPr>
          <a:xfrm>
            <a:off x="4329881" y="4005636"/>
            <a:ext cx="3821239" cy="14954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Xin Xin(</a:t>
            </a:r>
            <a:r>
              <a:rPr lang="zh-CN" altLang="en-US" sz="2400" b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辛鑫</a:t>
            </a:r>
            <a:r>
              <a:rPr lang="en-US" altLang="zh-CN" sz="2400" b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CN" sz="2400" b="1" dirty="0" err="1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xinxin@sdu.edu.cn</a:t>
            </a:r>
            <a:endParaRPr lang="en-US" altLang="zh-CN" sz="2400" b="1" dirty="0">
              <a:solidFill>
                <a:prstClr val="black"/>
              </a:solidFill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altLang="zh-CN" sz="2400" b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https://</a:t>
            </a:r>
            <a:r>
              <a:rPr lang="en-US" altLang="zh-CN" sz="2400" b="1" dirty="0" err="1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xinxin-me.github.io</a:t>
            </a:r>
            <a:r>
              <a:rPr lang="en-US" altLang="zh-CN" sz="2400" b="1" dirty="0">
                <a:solidFill>
                  <a:prstClr val="black"/>
                </a:solidFill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51825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8388" y="5433951"/>
            <a:ext cx="10850944" cy="570417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2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8388" y="2720519"/>
            <a:ext cx="10850944" cy="2496675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8390" y="1033002"/>
            <a:ext cx="10850942" cy="142323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/>
              <p:nvPr/>
            </p:nvSpPr>
            <p:spPr>
              <a:xfrm>
                <a:off x="606712" y="1032249"/>
                <a:ext cx="979296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/>
                  <a:t>Given a sample set of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observations on a vector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i="1" dirty="0"/>
                  <a:t> </a:t>
                </a:r>
                <a:r>
                  <a:rPr lang="en-US" sz="2800" dirty="0"/>
                  <a:t>variables</a:t>
                </a:r>
                <a:endParaRPr lang="en-US" sz="40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12" y="1032249"/>
                <a:ext cx="9792964" cy="523220"/>
              </a:xfrm>
              <a:prstGeom prst="rect">
                <a:avLst/>
              </a:prstGeom>
              <a:blipFill>
                <a:blip r:embed="rId3"/>
                <a:stretch>
                  <a:fillRect l="-1308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A6A182-7F6D-4AC8-9F49-CC40E4F98371}"/>
                  </a:ext>
                </a:extLst>
              </p:cNvPr>
              <p:cNvSpPr txBox="1"/>
              <p:nvPr/>
            </p:nvSpPr>
            <p:spPr>
              <a:xfrm>
                <a:off x="3585494" y="1715155"/>
                <a:ext cx="3196452" cy="4390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…,</m:t>
                      </m:r>
                      <m:sSub>
                        <m:sSub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}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9A6A182-7F6D-4AC8-9F49-CC40E4F98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5494" y="1715155"/>
                <a:ext cx="3196452" cy="4390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6FEF0-F687-44B2-AA88-C49602CFEAAF}"/>
                  </a:ext>
                </a:extLst>
              </p:cNvPr>
              <p:cNvSpPr/>
              <p:nvPr/>
            </p:nvSpPr>
            <p:spPr>
              <a:xfrm>
                <a:off x="606712" y="2805454"/>
                <a:ext cx="11263896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>
                    <a:solidFill>
                      <a:srgbClr val="000000"/>
                    </a:solidFill>
                  </a:rPr>
                  <a:t>Define the first PC of the samples by the linear projection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6FEF0-F687-44B2-AA88-C49602CFEA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712" y="2805454"/>
                <a:ext cx="11263896" cy="530915"/>
              </a:xfrm>
              <a:prstGeom prst="rect">
                <a:avLst/>
              </a:prstGeom>
              <a:blipFill>
                <a:blip r:embed="rId5"/>
                <a:stretch>
                  <a:fillRect l="-1137" t="-919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3401368" y="3413608"/>
                <a:ext cx="6011582" cy="45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368" y="3413608"/>
                <a:ext cx="6011582" cy="459228"/>
              </a:xfrm>
              <a:prstGeom prst="rect">
                <a:avLst/>
              </a:prstGeom>
              <a:blipFill>
                <a:blip r:embed="rId6"/>
                <a:stretch>
                  <a:fillRect t="-17333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47B634-C7E3-447A-A491-0566D910E76F}"/>
                  </a:ext>
                </a:extLst>
              </p:cNvPr>
              <p:cNvSpPr txBox="1"/>
              <p:nvPr/>
            </p:nvSpPr>
            <p:spPr>
              <a:xfrm>
                <a:off x="1879251" y="4095437"/>
                <a:ext cx="3905363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947B634-C7E3-447A-A491-0566D910E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251" y="4095437"/>
                <a:ext cx="3905363" cy="4385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237B1D3-8AC7-4EF9-95E5-756B3D10BD51}"/>
                  </a:ext>
                </a:extLst>
              </p:cNvPr>
              <p:cNvSpPr txBox="1"/>
              <p:nvPr/>
            </p:nvSpPr>
            <p:spPr>
              <a:xfrm>
                <a:off x="6284138" y="4095437"/>
                <a:ext cx="3417667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5237B1D3-8AC7-4EF9-95E5-756B3D10BD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138" y="4095437"/>
                <a:ext cx="3417667" cy="4385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99F077-590E-43F8-A07F-BB0AB9C97A90}"/>
                  </a:ext>
                </a:extLst>
              </p:cNvPr>
              <p:cNvSpPr/>
              <p:nvPr/>
            </p:nvSpPr>
            <p:spPr>
              <a:xfrm>
                <a:off x="611160" y="5481148"/>
                <a:ext cx="1018366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is chosen such that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𝑣𝑎𝑟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800" dirty="0"/>
                  <a:t> is maximum.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9A99F077-590E-43F8-A07F-BB0AB9C97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60" y="5481148"/>
                <a:ext cx="10183660" cy="523220"/>
              </a:xfrm>
              <a:prstGeom prst="rect">
                <a:avLst/>
              </a:prstGeom>
              <a:blipFill>
                <a:blip r:embed="rId9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5A47081B-5292-468D-AB40-8321F7B944C4}"/>
              </a:ext>
            </a:extLst>
          </p:cNvPr>
          <p:cNvSpPr/>
          <p:nvPr/>
        </p:nvSpPr>
        <p:spPr>
          <a:xfrm>
            <a:off x="606712" y="4053118"/>
            <a:ext cx="1106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where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E99AE9-AF1C-469F-9BA3-A577857BDF6B}"/>
                  </a:ext>
                </a:extLst>
              </p:cNvPr>
              <p:cNvSpPr txBox="1"/>
              <p:nvPr/>
            </p:nvSpPr>
            <p:spPr>
              <a:xfrm>
                <a:off x="2030081" y="4665327"/>
                <a:ext cx="348351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{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2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BE99AE9-AF1C-469F-9BA3-A577857BD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081" y="4665327"/>
                <a:ext cx="3483518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A867C9A6-336C-4A07-94FC-B5718BC3CBCB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136464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356852"/>
            <a:ext cx="10850942" cy="366812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603639" y="1469411"/>
                <a:ext cx="39298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first note that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9" y="1469411"/>
                <a:ext cx="3929858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3101" t="-10465" r="-263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98B4849-B781-4DA8-873F-C8DBC7CB32D1}"/>
                  </a:ext>
                </a:extLst>
              </p:cNvPr>
              <p:cNvSpPr/>
              <p:nvPr/>
            </p:nvSpPr>
            <p:spPr>
              <a:xfrm>
                <a:off x="1368056" y="1992631"/>
                <a:ext cx="7813101" cy="703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098B4849-B781-4DA8-873F-C8DBC7CB32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56" y="1992631"/>
                <a:ext cx="7813101" cy="7030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95C2AAA-E83E-4DB9-B9AA-01A976BC7488}"/>
                  </a:ext>
                </a:extLst>
              </p:cNvPr>
              <p:cNvSpPr/>
              <p:nvPr/>
            </p:nvSpPr>
            <p:spPr>
              <a:xfrm>
                <a:off x="2645905" y="2806669"/>
                <a:ext cx="6761979" cy="703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95C2AAA-E83E-4DB9-B9AA-01A976BC74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905" y="2806669"/>
                <a:ext cx="6761979" cy="703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C49D88-DFD9-4C14-8CE7-F9638C11681B}"/>
                  </a:ext>
                </a:extLst>
              </p:cNvPr>
              <p:cNvSpPr/>
              <p:nvPr/>
            </p:nvSpPr>
            <p:spPr>
              <a:xfrm>
                <a:off x="1368056" y="3621951"/>
                <a:ext cx="9893731" cy="1337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dirty="0"/>
                  <a:t>  is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covariance</a:t>
                </a:r>
                <a:r>
                  <a:rPr lang="en-US" sz="2800" dirty="0"/>
                  <a:t> matrix.</a:t>
                </a:r>
              </a:p>
              <a:p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is the mean.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9DC49D88-DFD9-4C14-8CE7-F9638C1168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056" y="3621951"/>
                <a:ext cx="9893731" cy="1337033"/>
              </a:xfrm>
              <a:prstGeom prst="rect">
                <a:avLst/>
              </a:prstGeom>
              <a:blipFill>
                <a:blip r:embed="rId6"/>
                <a:stretch>
                  <a:fillRect l="-1232"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199DC78-BBAD-4DEF-A360-4495DE64BDA7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4193656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10681" y="2141939"/>
            <a:ext cx="11459955" cy="1703202"/>
            <a:chOff x="351046" y="2880143"/>
            <a:chExt cx="11459955" cy="1703202"/>
          </a:xfrm>
        </p:grpSpPr>
        <p:sp>
          <p:nvSpPr>
            <p:cNvPr id="12" name="圆角矩形 11"/>
            <p:cNvSpPr/>
            <p:nvPr/>
          </p:nvSpPr>
          <p:spPr>
            <a:xfrm>
              <a:off x="351046" y="2880143"/>
              <a:ext cx="11459955" cy="1703202"/>
            </a:xfrm>
            <a:prstGeom prst="roundRect">
              <a:avLst>
                <a:gd name="adj" fmla="val 6908"/>
              </a:avLst>
            </a:prstGeom>
            <a:solidFill>
              <a:srgbClr val="FFFBD6"/>
            </a:solidFill>
            <a:ln>
              <a:solidFill>
                <a:srgbClr val="FFFBD6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769634" y="3067845"/>
              <a:ext cx="25019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2400" b="1" dirty="0">
                  <a:solidFill>
                    <a:srgbClr val="FF0000"/>
                  </a:solidFill>
                </a:rPr>
                <a:t>Covariance</a:t>
              </a:r>
              <a:r>
                <a:rPr lang="en-US" altLang="zh-CN" sz="2400" dirty="0"/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51046" y="1164134"/>
                <a:ext cx="11566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For two random variables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sz="2800" b="1" dirty="0"/>
                  <a:t>，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46" y="1164134"/>
                <a:ext cx="11566166" cy="523220"/>
              </a:xfrm>
              <a:prstGeom prst="rect">
                <a:avLst/>
              </a:prstGeom>
              <a:blipFill>
                <a:blip r:embed="rId4"/>
                <a:stretch>
                  <a:fillRect l="-949" t="-17442" b="-33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21601F92-D5A2-44A1-A617-C4A137227529}"/>
              </a:ext>
            </a:extLst>
          </p:cNvPr>
          <p:cNvSpPr txBox="1"/>
          <p:nvPr/>
        </p:nvSpPr>
        <p:spPr>
          <a:xfrm>
            <a:off x="410681" y="177277"/>
            <a:ext cx="83752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Covariance and Correlation Coefficient</a:t>
            </a:r>
            <a:endParaRPr lang="zh-CN" altLang="en-US" sz="4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518229" y="2373858"/>
                <a:ext cx="78768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𝐶𝑂𝑉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𝑋𝑌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i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8229" y="2373858"/>
                <a:ext cx="7876836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387" r="-1006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587743" y="2797665"/>
                <a:ext cx="502752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algn="just"/>
                <a:r>
                  <a:rPr lang="en-US" altLang="zh-CN" sz="2000" dirty="0">
                    <a:solidFill>
                      <a:srgbClr val="FF0000"/>
                    </a:solidFill>
                  </a:rPr>
                  <a:t>The extent to which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vary together. </a:t>
                </a: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43" y="2797665"/>
                <a:ext cx="5027520" cy="400110"/>
              </a:xfrm>
              <a:prstGeom prst="rect">
                <a:avLst/>
              </a:prstGeom>
              <a:blipFill rotWithShape="0">
                <a:blip r:embed="rId6"/>
                <a:stretch>
                  <a:fillRect t="-9091" r="-254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425496" y="3140093"/>
                <a:ext cx="4417620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𝐶𝑂𝑉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altLang="zh-CN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𝑉𝐴𝑅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𝑉𝐴𝑅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</m:ra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496" y="3140093"/>
                <a:ext cx="4417620" cy="53957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8656599" y="3253145"/>
            <a:ext cx="305660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/>
              <a:t>Cauchy–Schwarz inequality.</a:t>
            </a:r>
          </a:p>
          <a:p>
            <a:pPr algn="ctr"/>
            <a:r>
              <a:rPr lang="zh-CN" altLang="en-US" dirty="0"/>
              <a:t>柯西</a:t>
            </a:r>
            <a:r>
              <a:rPr lang="en-US" altLang="zh-CN" dirty="0"/>
              <a:t>-</a:t>
            </a:r>
            <a:r>
              <a:rPr lang="zh-CN" altLang="en-US" dirty="0"/>
              <a:t>施瓦茨不等式</a:t>
            </a:r>
            <a:endParaRPr lang="zh-CN" altLang="en-US" sz="2000" dirty="0"/>
          </a:p>
        </p:txBody>
      </p:sp>
      <p:sp>
        <p:nvSpPr>
          <p:cNvPr id="20" name="圆角矩形 6">
            <a:extLst>
              <a:ext uri="{FF2B5EF4-FFF2-40B4-BE49-F238E27FC236}">
                <a16:creationId xmlns:a16="http://schemas.microsoft.com/office/drawing/2014/main" id="{6A15F910-0D35-4766-8724-DD4070AFB95E}"/>
              </a:ext>
            </a:extLst>
          </p:cNvPr>
          <p:cNvSpPr/>
          <p:nvPr/>
        </p:nvSpPr>
        <p:spPr>
          <a:xfrm>
            <a:off x="255219" y="4764461"/>
            <a:ext cx="11519590" cy="1156432"/>
          </a:xfrm>
          <a:prstGeom prst="roundRect">
            <a:avLst>
              <a:gd name="adj" fmla="val 6908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A41A176-B386-4CD6-94CB-2AB4CB9A3B2E}"/>
                  </a:ext>
                </a:extLst>
              </p:cNvPr>
              <p:cNvSpPr txBox="1"/>
              <p:nvPr/>
            </p:nvSpPr>
            <p:spPr>
              <a:xfrm>
                <a:off x="359994" y="4241241"/>
                <a:ext cx="11566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Correlation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(normalized covariance)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8A41A176-B386-4CD6-94CB-2AB4CB9A3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994" y="4241241"/>
                <a:ext cx="11566166" cy="523220"/>
              </a:xfrm>
              <a:prstGeom prst="rect">
                <a:avLst/>
              </a:prstGeom>
              <a:blipFill>
                <a:blip r:embed="rId9"/>
                <a:stretch>
                  <a:fillRect l="-896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5A37F0A-A484-47BA-A1E2-D23EB4C4F06D}"/>
                  </a:ext>
                </a:extLst>
              </p:cNvPr>
              <p:cNvSpPr/>
              <p:nvPr/>
            </p:nvSpPr>
            <p:spPr>
              <a:xfrm>
                <a:off x="3467703" y="4866970"/>
                <a:ext cx="3829895" cy="951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𝐶𝑂𝑉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𝑉𝐴𝑅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E5A37F0A-A484-47BA-A1E2-D23EB4C4F0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7703" y="4866970"/>
                <a:ext cx="3829895" cy="95141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9281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05907" y="3081050"/>
            <a:ext cx="11519590" cy="2195800"/>
          </a:xfrm>
          <a:prstGeom prst="roundRect">
            <a:avLst>
              <a:gd name="adj" fmla="val 6908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05906" y="1547712"/>
            <a:ext cx="11519590" cy="1156432"/>
          </a:xfrm>
          <a:prstGeom prst="roundRect">
            <a:avLst>
              <a:gd name="adj" fmla="val 6908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601F92-D5A2-44A1-A617-C4A137227529}"/>
                  </a:ext>
                </a:extLst>
              </p:cNvPr>
              <p:cNvSpPr txBox="1"/>
              <p:nvPr/>
            </p:nvSpPr>
            <p:spPr>
              <a:xfrm>
                <a:off x="410681" y="177277"/>
                <a:ext cx="1004531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/>
                    </a:solidFill>
                  </a:rPr>
                  <a:t>Interpretation of The Correlation Coefficient </a:t>
                </a:r>
                <a14:m>
                  <m:oMath xmlns:m="http://schemas.openxmlformats.org/officeDocument/2006/math">
                    <m:r>
                      <a:rPr lang="el-GR" altLang="zh-CN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</a:rPr>
                  <a:t> </a:t>
                </a:r>
                <a:endParaRPr lang="zh-CN" altLang="en-US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601F92-D5A2-44A1-A617-C4A137227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77277"/>
                <a:ext cx="10045314" cy="707886"/>
              </a:xfrm>
              <a:prstGeom prst="rect">
                <a:avLst/>
              </a:prstGeom>
              <a:blipFill>
                <a:blip r:embed="rId3"/>
                <a:stretch>
                  <a:fillRect l="-2124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0CF9734-96A9-4BF8-80BC-1DBCE034BD69}"/>
                  </a:ext>
                </a:extLst>
              </p:cNvPr>
              <p:cNvSpPr/>
              <p:nvPr/>
            </p:nvSpPr>
            <p:spPr>
              <a:xfrm>
                <a:off x="305906" y="3142525"/>
                <a:ext cx="11414815" cy="23083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measures the strength and direction of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linear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relationship</a:t>
                </a:r>
                <a:r>
                  <a:rPr lang="en-US" altLang="zh-CN" sz="2400" dirty="0"/>
                  <a:t> between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lang="en-US" altLang="zh-CN" sz="2400" dirty="0"/>
                  <a:t>If X and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Y have non-zero variance,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∈[−1,1]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is a linearly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increasing</a:t>
                </a:r>
                <a:r>
                  <a:rPr lang="en-US" altLang="zh-CN" sz="2400" dirty="0"/>
                  <a:t> function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is a linearly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decreasing</a:t>
                </a:r>
                <a:r>
                  <a:rPr lang="en-US" altLang="zh-CN" sz="2400" dirty="0"/>
                  <a:t> function of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zh-CN" sz="2400" dirty="0"/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uncorrelated</a:t>
                </a:r>
                <a:r>
                  <a:rPr lang="en-US" altLang="zh-CN" sz="2400" dirty="0"/>
                  <a:t>,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0CF9734-96A9-4BF8-80BC-1DBCE034B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06" y="3142525"/>
                <a:ext cx="1141481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694" t="-2116" r="-1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472DB206-09A8-477A-A08F-497B363D272B}"/>
                  </a:ext>
                </a:extLst>
              </p:cNvPr>
              <p:cNvSpPr txBox="1"/>
              <p:nvPr/>
            </p:nvSpPr>
            <p:spPr>
              <a:xfrm>
                <a:off x="410681" y="1024492"/>
                <a:ext cx="115661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Correlation coefficient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(normalized covariance)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72DB206-09A8-477A-A08F-497B363D2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024492"/>
                <a:ext cx="11566166" cy="523220"/>
              </a:xfrm>
              <a:prstGeom prst="rect">
                <a:avLst/>
              </a:prstGeom>
              <a:blipFill rotWithShape="0">
                <a:blip r:embed="rId5"/>
                <a:stretch>
                  <a:fillRect l="-896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48C0C82-640F-4B14-B492-1F4FCE90E74E}"/>
                  </a:ext>
                </a:extLst>
              </p:cNvPr>
              <p:cNvSpPr/>
              <p:nvPr/>
            </p:nvSpPr>
            <p:spPr>
              <a:xfrm>
                <a:off x="3518390" y="1650221"/>
                <a:ext cx="3829895" cy="9514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𝐶𝑂𝑉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𝐴𝑅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𝑉𝐴𝑅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en-US" altLang="zh-CN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]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8C0C82-640F-4B14-B492-1F4FCE90E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8390" y="1650221"/>
                <a:ext cx="3829895" cy="95141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558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rrelation $=0.99$">
            <a:extLst>
              <a:ext uri="{FF2B5EF4-FFF2-40B4-BE49-F238E27FC236}">
                <a16:creationId xmlns:a16="http://schemas.microsoft.com/office/drawing/2014/main" id="{0AA8F6CE-FB67-42F8-919D-6A789B3E1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61" y="2552619"/>
            <a:ext cx="3961735" cy="396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B8EBDA-7E10-4467-AE2B-56013A81EF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666" y="2582017"/>
            <a:ext cx="3902938" cy="390293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0B0993-F8E7-41D0-843E-C40B2024F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274" y="2582017"/>
            <a:ext cx="3902938" cy="3902938"/>
          </a:xfrm>
          <a:prstGeom prst="rect">
            <a:avLst/>
          </a:prstGeom>
        </p:spPr>
      </p:pic>
      <p:sp>
        <p:nvSpPr>
          <p:cNvPr id="20" name="圆角矩形 19"/>
          <p:cNvSpPr/>
          <p:nvPr/>
        </p:nvSpPr>
        <p:spPr>
          <a:xfrm>
            <a:off x="410680" y="1027712"/>
            <a:ext cx="11266970" cy="1524906"/>
          </a:xfrm>
          <a:prstGeom prst="roundRect">
            <a:avLst/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/>
              <p:cNvSpPr txBox="1"/>
              <p:nvPr/>
            </p:nvSpPr>
            <p:spPr>
              <a:xfrm>
                <a:off x="398181" y="1079291"/>
                <a:ext cx="11566166" cy="1421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Y is a linearly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increasing</a:t>
                </a:r>
                <a:r>
                  <a:rPr lang="en-US" altLang="zh-CN" sz="2400" dirty="0"/>
                  <a:t> function of X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dirty="0"/>
              </a:p>
              <a:p>
                <a:pPr marL="457200" indent="-4572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Y is a linearly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decreasing</a:t>
                </a:r>
                <a:r>
                  <a:rPr lang="en-US" altLang="zh-CN" sz="2400" dirty="0"/>
                  <a:t> function of X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endParaRPr lang="en-US" altLang="zh-CN" sz="2400" dirty="0"/>
              </a:p>
              <a:p>
                <a:pPr marL="457200" indent="-4572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sz="2400" dirty="0"/>
                  <a:t>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uncorrelated</a:t>
                </a:r>
                <a:r>
                  <a:rPr lang="en-US" altLang="zh-CN" sz="2400" dirty="0"/>
                  <a:t>, if and only 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ρ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</a:t>
                </a:r>
              </a:p>
            </p:txBody>
          </p:sp>
        </mc:Choice>
        <mc:Fallback xmlns="">
          <p:sp>
            <p:nvSpPr>
              <p:cNvPr id="91" name="文本框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1" y="1079291"/>
                <a:ext cx="11566166" cy="1421928"/>
              </a:xfrm>
              <a:prstGeom prst="rect">
                <a:avLst/>
              </a:prstGeom>
              <a:blipFill rotWithShape="0">
                <a:blip r:embed="rId6"/>
                <a:stretch>
                  <a:fillRect l="-685" t="-429"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601F92-D5A2-44A1-A617-C4A137227529}"/>
                  </a:ext>
                </a:extLst>
              </p:cNvPr>
              <p:cNvSpPr txBox="1"/>
              <p:nvPr/>
            </p:nvSpPr>
            <p:spPr>
              <a:xfrm>
                <a:off x="410681" y="177277"/>
                <a:ext cx="10120656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b="1" dirty="0">
                    <a:solidFill>
                      <a:schemeClr val="tx1"/>
                    </a:solidFill>
                  </a:rPr>
                  <a:t>Interpretation of The Correlation Coefficient </a:t>
                </a:r>
                <a14:m>
                  <m:oMath xmlns:m="http://schemas.openxmlformats.org/officeDocument/2006/math">
                    <m:r>
                      <a:rPr lang="el-GR" altLang="zh-CN" sz="4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en-US" altLang="zh-CN" sz="4000" b="1" dirty="0">
                    <a:solidFill>
                      <a:schemeClr val="tx1"/>
                    </a:solidFill>
                  </a:rPr>
                  <a:t> </a:t>
                </a:r>
                <a:endParaRPr lang="zh-CN" altLang="en-US" sz="4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21601F92-D5A2-44A1-A617-C4A137227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77277"/>
                <a:ext cx="10120656" cy="707886"/>
              </a:xfrm>
              <a:prstGeom prst="rect">
                <a:avLst/>
              </a:prstGeom>
              <a:blipFill>
                <a:blip r:embed="rId7"/>
                <a:stretch>
                  <a:fillRect l="-2107" t="-15517" b="-362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A4F6CC3-FC0B-4772-A0C1-6553C48F18A4}"/>
                  </a:ext>
                </a:extLst>
              </p:cNvPr>
              <p:cNvSpPr/>
              <p:nvPr/>
            </p:nvSpPr>
            <p:spPr>
              <a:xfrm>
                <a:off x="9290183" y="2627330"/>
                <a:ext cx="18462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−0.99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A4F6CC3-FC0B-4772-A0C1-6553C48F18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0183" y="2627330"/>
                <a:ext cx="1846275" cy="369332"/>
              </a:xfrm>
              <a:prstGeom prst="rect">
                <a:avLst/>
              </a:prstGeom>
              <a:blipFill>
                <a:blip r:embed="rId8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E6563DF-6C46-4527-A6DE-26A5ED0F5C48}"/>
                  </a:ext>
                </a:extLst>
              </p:cNvPr>
              <p:cNvSpPr/>
              <p:nvPr/>
            </p:nvSpPr>
            <p:spPr>
              <a:xfrm>
                <a:off x="5387245" y="2627330"/>
                <a:ext cx="136858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E6563DF-6C46-4527-A6DE-26A5ED0F5C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7245" y="2627330"/>
                <a:ext cx="1368580" cy="369332"/>
              </a:xfrm>
              <a:prstGeom prst="rect">
                <a:avLst/>
              </a:prstGeom>
              <a:blipFill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2ADCB41-412A-4470-8261-807E9356C5F3}"/>
                  </a:ext>
                </a:extLst>
              </p:cNvPr>
              <p:cNvSpPr/>
              <p:nvPr/>
            </p:nvSpPr>
            <p:spPr>
              <a:xfrm>
                <a:off x="1358068" y="2627330"/>
                <a:ext cx="1673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.99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D2ADCB41-412A-4470-8261-807E9356C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8068" y="2627330"/>
                <a:ext cx="1673150" cy="369332"/>
              </a:xfrm>
              <a:prstGeom prst="rect">
                <a:avLst/>
              </a:prstGeom>
              <a:blipFill>
                <a:blip r:embed="rId10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591DCE5-8E47-4223-8288-90B097F9D833}"/>
                  </a:ext>
                </a:extLst>
              </p:cNvPr>
              <p:cNvSpPr/>
              <p:nvPr/>
            </p:nvSpPr>
            <p:spPr>
              <a:xfrm>
                <a:off x="5962378" y="6099545"/>
                <a:ext cx="41376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591DCE5-8E47-4223-8288-90B097F9D8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378" y="6099545"/>
                <a:ext cx="41376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6CE1832-BE64-4522-BAAD-67B4A338875D}"/>
                  </a:ext>
                </a:extLst>
              </p:cNvPr>
              <p:cNvSpPr/>
              <p:nvPr/>
            </p:nvSpPr>
            <p:spPr>
              <a:xfrm>
                <a:off x="2043440" y="6111950"/>
                <a:ext cx="41376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6CE1832-BE64-4522-BAAD-67B4A3388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440" y="6111950"/>
                <a:ext cx="413767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8BD96B-AB68-4C60-99DA-002B9F50E9CA}"/>
                  </a:ext>
                </a:extLst>
              </p:cNvPr>
              <p:cNvSpPr/>
              <p:nvPr/>
            </p:nvSpPr>
            <p:spPr>
              <a:xfrm>
                <a:off x="9866309" y="6114244"/>
                <a:ext cx="413767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38BD96B-AB68-4C60-99DA-002B9F50E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6309" y="6114244"/>
                <a:ext cx="413767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56A1A34-A8E2-4F87-8A9C-7726BACB5C91}"/>
                  </a:ext>
                </a:extLst>
              </p:cNvPr>
              <p:cNvSpPr/>
              <p:nvPr/>
            </p:nvSpPr>
            <p:spPr>
              <a:xfrm>
                <a:off x="-7225" y="4241537"/>
                <a:ext cx="40254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56A1A34-A8E2-4F87-8A9C-7726BACB5C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225" y="4241537"/>
                <a:ext cx="402546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FD5F7E-467B-40D4-A573-18F06AD4AE59}"/>
                  </a:ext>
                </a:extLst>
              </p:cNvPr>
              <p:cNvSpPr/>
              <p:nvPr/>
            </p:nvSpPr>
            <p:spPr>
              <a:xfrm>
                <a:off x="7839281" y="4241537"/>
                <a:ext cx="402546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76FD5F7E-467B-40D4-A573-18F06AD4A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281" y="4241537"/>
                <a:ext cx="402546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A996469-D612-4887-A72B-0A7AC17EB803}"/>
                  </a:ext>
                </a:extLst>
              </p:cNvPr>
              <p:cNvSpPr/>
              <p:nvPr/>
            </p:nvSpPr>
            <p:spPr>
              <a:xfrm>
                <a:off x="3963045" y="4241537"/>
                <a:ext cx="341902" cy="400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7A996469-D612-4887-A72B-0A7AC17EB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3045" y="4241537"/>
                <a:ext cx="341902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073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397622" y="2243001"/>
            <a:ext cx="11519590" cy="1901706"/>
          </a:xfrm>
          <a:prstGeom prst="roundRect">
            <a:avLst>
              <a:gd name="adj" fmla="val 6908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410681" y="1318777"/>
            <a:ext cx="11519590" cy="765868"/>
          </a:xfrm>
          <a:prstGeom prst="roundRect">
            <a:avLst>
              <a:gd name="adj" fmla="val 6908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683400" y="1477132"/>
                <a:ext cx="69741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 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b="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400" y="1477132"/>
                <a:ext cx="6974152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714671" y="2372827"/>
                <a:ext cx="9215600" cy="16420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𝐶𝑂𝑉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1" i="1" smtClean="0">
                          <a:latin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400" b="1" i="1"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  <m:r>
                                <m:rPr>
                                  <m:nor/>
                                </m:rPr>
                                <a:rPr lang="zh-CN" altLang="en-US" sz="2400" b="1" dirty="0"/>
                                <m:t> 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2400" b="1" i="1"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m:rPr>
                                      <m:nor/>
                                    </m:rPr>
                                    <a:rPr lang="zh-CN" altLang="en-US" sz="2400" b="1" dirty="0"/>
                                    <m:t> 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)(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eqAr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400" b="0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altLang="zh-CN" sz="2400" b="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671" y="2372827"/>
                <a:ext cx="9215600" cy="164205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7D0FFD8F-471E-412C-81B5-BD4CE35D0FAF}"/>
              </a:ext>
            </a:extLst>
          </p:cNvPr>
          <p:cNvSpPr txBox="1"/>
          <p:nvPr/>
        </p:nvSpPr>
        <p:spPr>
          <a:xfrm>
            <a:off x="410681" y="177277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Covariance Matrix</a:t>
            </a:r>
            <a:endParaRPr lang="zh-CN" altLang="en-US" sz="4000" b="1" dirty="0"/>
          </a:p>
        </p:txBody>
      </p:sp>
      <p:sp>
        <p:nvSpPr>
          <p:cNvPr id="3" name="矩形 2"/>
          <p:cNvSpPr/>
          <p:nvPr/>
        </p:nvSpPr>
        <p:spPr>
          <a:xfrm>
            <a:off x="213374" y="1470579"/>
            <a:ext cx="22304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altLang="zh-CN" sz="2400" dirty="0">
                <a:solidFill>
                  <a:srgbClr val="FF0000"/>
                </a:solidFill>
              </a:rPr>
              <a:t>Mean vector</a:t>
            </a:r>
          </a:p>
        </p:txBody>
      </p:sp>
      <p:sp>
        <p:nvSpPr>
          <p:cNvPr id="7" name="矩形 6"/>
          <p:cNvSpPr/>
          <p:nvPr/>
        </p:nvSpPr>
        <p:spPr>
          <a:xfrm>
            <a:off x="114590" y="2509914"/>
            <a:ext cx="29543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algn="just"/>
            <a:r>
              <a:rPr lang="en-US" altLang="zh-CN" sz="2400" dirty="0">
                <a:solidFill>
                  <a:srgbClr val="FF0000"/>
                </a:solidFill>
              </a:rPr>
              <a:t>Covariance matrix</a:t>
            </a: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478" y="4274533"/>
            <a:ext cx="6859877" cy="20885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2701941-2DC4-4BC2-9827-7AE53CAB653C}"/>
                  </a:ext>
                </a:extLst>
              </p:cNvPr>
              <p:cNvSpPr/>
              <p:nvPr/>
            </p:nvSpPr>
            <p:spPr>
              <a:xfrm>
                <a:off x="397622" y="811842"/>
                <a:ext cx="10642600" cy="5069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Given random vector,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>
                            <a:latin typeface="Cambria Math" panose="02040503050406030204" pitchFamily="18" charset="0"/>
                          </a:rPr>
                          <m:t>𝐗</m:t>
                        </m:r>
                      </m:e>
                    </m:acc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 [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N</m:t>
                            </m:r>
                          </m:sub>
                        </m:s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/>
                  <a:t>, we define,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2701941-2DC4-4BC2-9827-7AE53CAB6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22" y="811842"/>
                <a:ext cx="10642600" cy="506934"/>
              </a:xfrm>
              <a:prstGeom prst="rect">
                <a:avLst/>
              </a:prstGeom>
              <a:blipFill>
                <a:blip r:embed="rId6"/>
                <a:stretch>
                  <a:fillRect l="-745" b="-277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7105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36205" y="2200275"/>
            <a:ext cx="11519590" cy="4333875"/>
          </a:xfrm>
          <a:prstGeom prst="roundRect">
            <a:avLst>
              <a:gd name="adj" fmla="val 6908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336205" y="874244"/>
            <a:ext cx="11519590" cy="1070073"/>
          </a:xfrm>
          <a:prstGeom prst="roundRect">
            <a:avLst>
              <a:gd name="adj" fmla="val 6908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082A1-C50B-40C1-9910-717610C82346}"/>
              </a:ext>
            </a:extLst>
          </p:cNvPr>
          <p:cNvSpPr txBox="1"/>
          <p:nvPr/>
        </p:nvSpPr>
        <p:spPr>
          <a:xfrm>
            <a:off x="410681" y="177277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Covariance Matrix</a:t>
            </a:r>
            <a:endParaRPr lang="zh-CN" altLang="en-US" sz="4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0681" y="960934"/>
            <a:ext cx="11200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n"/>
            </a:pPr>
            <a:r>
              <a:rPr lang="en-US" altLang="zh-CN" sz="2400" dirty="0"/>
              <a:t>The covariance matrix indicates the tendency of each pair of dimensions (features) in a random vector to vary together, i.e., to co-vary.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7622" y="2250759"/>
                <a:ext cx="11458173" cy="4683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Important Properties</a:t>
                </a:r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/>
                  <a:t> tend to increase together, then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ik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If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tends to decrease 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/>
                  <a:t> increases, then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ik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altLang="zh-CN" sz="2400" dirty="0"/>
                  <a:t> </a:t>
                </a:r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/>
                  <a:t> are uncorrelated,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ik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dirty="0"/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ik</m:t>
                        </m:r>
                      </m:sub>
                    </m:sSub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sub>
                    </m:sSub>
                  </m:oMath>
                </a14:m>
                <a:r>
                  <a:rPr lang="en-US" altLang="zh-CN" sz="24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400" dirty="0"/>
                  <a:t> is the standard deviation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ii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</m:e>
                      <m:sup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VAR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Symmetric</a:t>
                </a:r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ji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</a:rPr>
                          <m:t>ij</m:t>
                        </m:r>
                      </m:sub>
                    </m:sSub>
                  </m:oMath>
                </a14:m>
                <a:endParaRPr lang="en-US" altLang="zh-CN" sz="2400" dirty="0"/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400" dirty="0">
                    <a:solidFill>
                      <a:srgbClr val="FF0000"/>
                    </a:solidFill>
                  </a:rPr>
                  <a:t>Positive semi-definite:</a:t>
                </a:r>
              </a:p>
              <a:p>
                <a:pPr marL="1485900" lvl="2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Eigenvalues are nonnegative</a:t>
                </a:r>
              </a:p>
              <a:p>
                <a:pPr marL="1485900" lvl="2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Determinant is nonnegative,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sz="2400" dirty="0"/>
              </a:p>
              <a:p>
                <a:pPr marL="1028700" lvl="1" indent="-571500" algn="just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622" y="2250759"/>
                <a:ext cx="11458173" cy="4683590"/>
              </a:xfrm>
              <a:prstGeom prst="rect">
                <a:avLst/>
              </a:prstGeom>
              <a:blipFill rotWithShape="0">
                <a:blip r:embed="rId3"/>
                <a:stretch>
                  <a:fillRect l="-691" t="-1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8016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336205" y="874245"/>
            <a:ext cx="11313250" cy="1602255"/>
          </a:xfrm>
          <a:prstGeom prst="roundRect">
            <a:avLst>
              <a:gd name="adj" fmla="val 6908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2082A1-C50B-40C1-9910-717610C82346}"/>
              </a:ext>
            </a:extLst>
          </p:cNvPr>
          <p:cNvSpPr txBox="1"/>
          <p:nvPr/>
        </p:nvSpPr>
        <p:spPr>
          <a:xfrm>
            <a:off x="410681" y="177277"/>
            <a:ext cx="4205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Covariance Matrix</a:t>
            </a:r>
            <a:endParaRPr lang="zh-CN" altLang="en-US" sz="40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10681" y="960934"/>
            <a:ext cx="109939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n"/>
            </a:pPr>
            <a:r>
              <a:rPr lang="en-US" altLang="zh-CN" sz="2800" dirty="0"/>
              <a:t>You are given the </a:t>
            </a:r>
            <a:r>
              <a:rPr lang="en-US" altLang="zh-CN" sz="2800" dirty="0">
                <a:solidFill>
                  <a:srgbClr val="FF0000"/>
                </a:solidFill>
              </a:rPr>
              <a:t>heights</a:t>
            </a:r>
            <a:r>
              <a:rPr lang="en-US" altLang="zh-CN" sz="2800" dirty="0"/>
              <a:t> and </a:t>
            </a:r>
            <a:r>
              <a:rPr lang="en-US" altLang="zh-CN" sz="2800" dirty="0">
                <a:solidFill>
                  <a:srgbClr val="FF0000"/>
                </a:solidFill>
              </a:rPr>
              <a:t>weights</a:t>
            </a:r>
            <a:r>
              <a:rPr lang="en-US" altLang="zh-CN" sz="2800" dirty="0"/>
              <a:t> of a certain set of individuals in unknown units. Which one of the following four matrices is the most likely to be the sampled covariance matrix? 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968" y="2582682"/>
            <a:ext cx="9985907" cy="35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25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D55C5A-5AAD-4162-B75C-C33C136AA99E}"/>
              </a:ext>
            </a:extLst>
          </p:cNvPr>
          <p:cNvSpPr/>
          <p:nvPr/>
        </p:nvSpPr>
        <p:spPr>
          <a:xfrm>
            <a:off x="536963" y="4736508"/>
            <a:ext cx="10850944" cy="1536932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03F9F8F-50E7-484E-8223-2F432FFB1209}"/>
                  </a:ext>
                </a:extLst>
              </p:cNvPr>
              <p:cNvSpPr/>
              <p:nvPr/>
            </p:nvSpPr>
            <p:spPr>
              <a:xfrm>
                <a:off x="536963" y="4788975"/>
                <a:ext cx="10183660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The covariance matrix </a:t>
                </a:r>
                <a14:m>
                  <m:oMath xmlns:m="http://schemas.openxmlformats.org/officeDocument/2006/math">
                    <m:r>
                      <a:rPr lang="en-US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800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symmetric</a:t>
                </a:r>
                <a:r>
                  <a:rPr lang="en-US" sz="2800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eigenvectors must be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orthogonal</a:t>
                </a:r>
                <a:r>
                  <a:rPr lang="zh-CN" altLang="en-US" sz="2800" dirty="0">
                    <a:solidFill>
                      <a:srgbClr val="FF0000"/>
                    </a:solidFill>
                  </a:rPr>
                  <a:t>（正交）</a:t>
                </a:r>
                <a:r>
                  <a:rPr lang="en-US" sz="2800" dirty="0"/>
                  <a:t> to one another.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eigenvalues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800" dirty="0"/>
                  <a:t> must all be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 0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403F9F8F-50E7-484E-8223-2F432FFB12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3" y="4788975"/>
                <a:ext cx="10183660" cy="1384995"/>
              </a:xfrm>
              <a:prstGeom prst="rect">
                <a:avLst/>
              </a:prstGeom>
              <a:blipFill>
                <a:blip r:embed="rId3"/>
                <a:stretch>
                  <a:fillRect l="-1245" t="-4545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: 圆角 7">
            <a:extLst>
              <a:ext uri="{FF2B5EF4-FFF2-40B4-BE49-F238E27FC236}">
                <a16:creationId xmlns:a16="http://schemas.microsoft.com/office/drawing/2014/main" id="{6710B202-FE5A-400B-B289-5D5B3791555C}"/>
              </a:ext>
            </a:extLst>
          </p:cNvPr>
          <p:cNvSpPr/>
          <p:nvPr/>
        </p:nvSpPr>
        <p:spPr>
          <a:xfrm>
            <a:off x="536965" y="890127"/>
            <a:ext cx="10850942" cy="366812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296DC2-8890-4626-9E9B-CE549608CC61}"/>
                  </a:ext>
                </a:extLst>
              </p:cNvPr>
              <p:cNvSpPr txBox="1"/>
              <p:nvPr/>
            </p:nvSpPr>
            <p:spPr>
              <a:xfrm>
                <a:off x="536964" y="1002686"/>
                <a:ext cx="39298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 first note that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B296DC2-8890-4626-9E9B-CE549608CC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4" y="1002686"/>
                <a:ext cx="3929858" cy="523220"/>
              </a:xfrm>
              <a:prstGeom prst="rect">
                <a:avLst/>
              </a:prstGeom>
              <a:blipFill>
                <a:blip r:embed="rId4"/>
                <a:stretch>
                  <a:fillRect l="-3101" t="-10465" r="-2636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E44A7F9-4886-4781-8713-A3A6E989FAD4}"/>
                  </a:ext>
                </a:extLst>
              </p:cNvPr>
              <p:cNvSpPr/>
              <p:nvPr/>
            </p:nvSpPr>
            <p:spPr>
              <a:xfrm>
                <a:off x="1301381" y="1525906"/>
                <a:ext cx="7813101" cy="703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]=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800" b="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bSup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800" dirty="0"/>
                  <a:t>  </a:t>
                </a:r>
                <a:endParaRPr 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E44A7F9-4886-4781-8713-A3A6E989FA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81" y="1525906"/>
                <a:ext cx="7813101" cy="70301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3BBF976-E5AA-43F8-A78A-07A9BD9F02E6}"/>
                  </a:ext>
                </a:extLst>
              </p:cNvPr>
              <p:cNvSpPr/>
              <p:nvPr/>
            </p:nvSpPr>
            <p:spPr>
              <a:xfrm>
                <a:off x="2579230" y="2339944"/>
                <a:ext cx="6761979" cy="7030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sz="2800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3BBF976-E5AA-43F8-A78A-07A9BD9F02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9230" y="2339944"/>
                <a:ext cx="6761979" cy="70301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DD7FE8-F06A-41A7-982D-B53A2C75B369}"/>
                  </a:ext>
                </a:extLst>
              </p:cNvPr>
              <p:cNvSpPr/>
              <p:nvPr/>
            </p:nvSpPr>
            <p:spPr>
              <a:xfrm>
                <a:off x="1301381" y="3155226"/>
                <a:ext cx="9893731" cy="13370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− </m:t>
                        </m:r>
                        <m:acc>
                          <m:accPr>
                            <m:chr m:val="̅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acc>
                              <m:accPr>
                                <m:chr m:val="̅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2800" dirty="0"/>
                  <a:t>  is the covariance matrix.</a:t>
                </a:r>
              </a:p>
              <a:p>
                <a:r>
                  <a:rPr lang="en-US" sz="2800" dirty="0"/>
                  <a:t>     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 is the mean.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8DD7FE8-F06A-41A7-982D-B53A2C75B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1381" y="3155226"/>
                <a:ext cx="9893731" cy="1337033"/>
              </a:xfrm>
              <a:prstGeom prst="rect">
                <a:avLst/>
              </a:prstGeom>
              <a:blipFill>
                <a:blip r:embed="rId7"/>
                <a:stretch>
                  <a:fillRect l="-1232" b="-4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8551DC90-D646-4377-B118-0B3AEF9F55C6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3788985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36965" y="956801"/>
            <a:ext cx="10850942" cy="357419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536964" y="1132486"/>
                <a:ext cx="8072466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that maximizes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=1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4" y="1132486"/>
                <a:ext cx="8072466" cy="537198"/>
              </a:xfrm>
              <a:prstGeom prst="rect">
                <a:avLst/>
              </a:prstGeom>
              <a:blipFill>
                <a:blip r:embed="rId3"/>
                <a:stretch>
                  <a:fillRect l="-1511" t="-9091" r="-60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CC0E2-0C59-457F-A965-CC9A874242B4}"/>
                  </a:ext>
                </a:extLst>
              </p:cNvPr>
              <p:cNvSpPr/>
              <p:nvPr/>
            </p:nvSpPr>
            <p:spPr>
              <a:xfrm>
                <a:off x="2198788" y="2681741"/>
                <a:ext cx="4512837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CC0E2-0C59-457F-A965-CC9A87424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788" y="2681741"/>
                <a:ext cx="4512837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18C61A9-A9E8-435C-B7FB-6DE4B9C239C7}"/>
              </a:ext>
            </a:extLst>
          </p:cNvPr>
          <p:cNvSpPr txBox="1"/>
          <p:nvPr/>
        </p:nvSpPr>
        <p:spPr>
          <a:xfrm>
            <a:off x="536964" y="1878634"/>
            <a:ext cx="1003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We use the </a:t>
            </a:r>
            <a:r>
              <a:rPr lang="en-US" altLang="zh-CN" sz="2800" dirty="0">
                <a:solidFill>
                  <a:srgbClr val="FF0000"/>
                </a:solidFill>
              </a:rPr>
              <a:t>Lagrange multiplier</a:t>
            </a:r>
            <a:r>
              <a:rPr lang="en-US" altLang="zh-CN" sz="2800" dirty="0"/>
              <a:t>, we maximize the following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62E8F71-2870-42E0-A673-5AA32ED1DFC6}"/>
                  </a:ext>
                </a:extLst>
              </p:cNvPr>
              <p:cNvSpPr/>
              <p:nvPr/>
            </p:nvSpPr>
            <p:spPr>
              <a:xfrm>
                <a:off x="2198788" y="3417823"/>
                <a:ext cx="3823739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62E8F71-2870-42E0-A673-5AA32ED1D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788" y="3417823"/>
                <a:ext cx="3823739" cy="982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7E8D27-DCF3-4FFA-BBCD-43CF7EE66932}"/>
                  </a:ext>
                </a:extLst>
              </p:cNvPr>
              <p:cNvSpPr/>
              <p:nvPr/>
            </p:nvSpPr>
            <p:spPr>
              <a:xfrm>
                <a:off x="7217968" y="3631856"/>
                <a:ext cx="2873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7E8D27-DCF3-4FFA-BBCD-43CF7EE66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968" y="3631856"/>
                <a:ext cx="28737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80DACF-AC6C-4A63-A9A4-2A321E021D1D}"/>
                  </a:ext>
                </a:extLst>
              </p:cNvPr>
              <p:cNvSpPr txBox="1"/>
              <p:nvPr/>
            </p:nvSpPr>
            <p:spPr>
              <a:xfrm>
                <a:off x="1097724" y="3631856"/>
                <a:ext cx="5033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80DACF-AC6C-4A63-A9A4-2A321E02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24" y="3631856"/>
                <a:ext cx="50334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0FF2AA-FAEC-434E-9C33-A78D80D469CD}"/>
                  </a:ext>
                </a:extLst>
              </p:cNvPr>
              <p:cNvSpPr txBox="1"/>
              <p:nvPr/>
            </p:nvSpPr>
            <p:spPr>
              <a:xfrm>
                <a:off x="6368576" y="3631856"/>
                <a:ext cx="5033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0FF2AA-FAEC-434E-9C33-A78D80D4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576" y="3631856"/>
                <a:ext cx="50334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118EFA0-52BD-4873-8039-1FBD3221DAAF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1923664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05244" y="976058"/>
            <a:ext cx="7118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Unsupervised Feature Extraction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6ACD5D4-3FFE-4B8B-ADEF-EA0E6BC01771}"/>
              </a:ext>
            </a:extLst>
          </p:cNvPr>
          <p:cNvSpPr/>
          <p:nvPr/>
        </p:nvSpPr>
        <p:spPr>
          <a:xfrm>
            <a:off x="1828703" y="2336130"/>
            <a:ext cx="6942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en-US" altLang="zh-CN" sz="3200" b="1" dirty="0"/>
              <a:t>Principal Component Analysis (PCA)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924008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4217D50-40A0-49C8-88F0-6C1E0A65A0D1}"/>
              </a:ext>
            </a:extLst>
          </p:cNvPr>
          <p:cNvSpPr/>
          <p:nvPr/>
        </p:nvSpPr>
        <p:spPr>
          <a:xfrm>
            <a:off x="410681" y="1008512"/>
            <a:ext cx="11043902" cy="1944238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0681" y="1008512"/>
                <a:ext cx="107763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b="1" dirty="0"/>
                  <a:t>Definition: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dirty="0"/>
                  <a:t> is an eigenvector of matrix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800" dirty="0"/>
                  <a:t> if there exists a scalar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dirty="0"/>
                  <a:t>, such that: 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008512"/>
                <a:ext cx="10776303" cy="954107"/>
              </a:xfrm>
              <a:prstGeom prst="rect">
                <a:avLst/>
              </a:prstGeom>
              <a:blipFill rotWithShape="0">
                <a:blip r:embed="rId2"/>
                <a:stretch>
                  <a:fillRect l="-962" t="-5732" r="-1188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2602296" y="1863635"/>
            <a:ext cx="7442783" cy="865807"/>
            <a:chOff x="2178908" y="2534111"/>
            <a:chExt cx="7442783" cy="865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2178908" y="2770636"/>
                  <a:ext cx="140179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908" y="2770636"/>
                  <a:ext cx="1401794" cy="43088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4589864" y="2534111"/>
                  <a:ext cx="5031827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lang="en-US" altLang="zh-CN" sz="2800" b="1" dirty="0"/>
                    <a:t>: </a:t>
                  </a:r>
                  <a:r>
                    <a:rPr lang="en-US" altLang="zh-CN" sz="2800" dirty="0"/>
                    <a:t>an eigenvector (nonzero vector)</a:t>
                  </a:r>
                </a:p>
                <a:p>
                  <a14:m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altLang="zh-CN" sz="2800" dirty="0"/>
                    <a:t>: the corresponding eigenvalue</a:t>
                  </a: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64" y="2534111"/>
                  <a:ext cx="5031827" cy="861774"/>
                </a:xfrm>
                <a:prstGeom prst="rect">
                  <a:avLst/>
                </a:prstGeom>
                <a:blipFill>
                  <a:blip r:embed="rId4"/>
                  <a:stretch>
                    <a:fillRect l="-484" t="-12057" r="-3148" b="-248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左大括号 11"/>
            <p:cNvSpPr/>
            <p:nvPr/>
          </p:nvSpPr>
          <p:spPr>
            <a:xfrm>
              <a:off x="4175086" y="2633799"/>
              <a:ext cx="214183" cy="766119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E0F3741-FC0E-4D17-AEF8-9FEF963ABE6A}"/>
              </a:ext>
            </a:extLst>
          </p:cNvPr>
          <p:cNvGrpSpPr/>
          <p:nvPr/>
        </p:nvGrpSpPr>
        <p:grpSpPr>
          <a:xfrm>
            <a:off x="410681" y="3167978"/>
            <a:ext cx="10776303" cy="2025757"/>
            <a:chOff x="410681" y="3167978"/>
            <a:chExt cx="10776303" cy="2025757"/>
          </a:xfrm>
        </p:grpSpPr>
        <p:sp>
          <p:nvSpPr>
            <p:cNvPr id="9" name="文本框 8"/>
            <p:cNvSpPr txBox="1"/>
            <p:nvPr/>
          </p:nvSpPr>
          <p:spPr>
            <a:xfrm>
              <a:off x="410681" y="3167978"/>
              <a:ext cx="1077630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571500" indent="-571500" algn="just">
                <a:buFont typeface="Wingdings" panose="05000000000000000000" pitchFamily="2" charset="2"/>
                <a:buChar char="n"/>
              </a:pPr>
              <a:r>
                <a:rPr lang="en-US" altLang="zh-CN" sz="2800" b="1" dirty="0"/>
                <a:t>Computation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612585" y="3716408"/>
                  <a:ext cx="140179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585" y="3716408"/>
                  <a:ext cx="1401794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586223" y="3726256"/>
                  <a:ext cx="228415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6223" y="3726256"/>
                  <a:ext cx="2284151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5627615" y="4670515"/>
                  <a:ext cx="218322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</m:d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7615" y="4670515"/>
                  <a:ext cx="2183226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3612585" y="4716682"/>
                  <a:ext cx="97860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12585" y="4716682"/>
                  <a:ext cx="978601" cy="43088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4819619" y="4716682"/>
                  <a:ext cx="392736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i="1" smtClean="0">
                            <a:latin typeface="Cambria Math" panose="02040503050406030204" pitchFamily="18" charset="0"/>
                          </a:rPr>
                          <m:t>⇒</m:t>
                        </m:r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619" y="4716682"/>
                  <a:ext cx="392736" cy="43088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文本框 19"/>
          <p:cNvSpPr txBox="1"/>
          <p:nvPr/>
        </p:nvSpPr>
        <p:spPr>
          <a:xfrm>
            <a:off x="410681" y="120127"/>
            <a:ext cx="701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Eigenvectors and Eigenvalues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54694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30338536-6473-4030-B2BF-8A12DECFFFEC}"/>
              </a:ext>
            </a:extLst>
          </p:cNvPr>
          <p:cNvSpPr/>
          <p:nvPr/>
        </p:nvSpPr>
        <p:spPr>
          <a:xfrm>
            <a:off x="410681" y="1008512"/>
            <a:ext cx="11043902" cy="1944238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0" y="3298450"/>
                <a:ext cx="11722443" cy="31091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FF0000"/>
                    </a:solidFill>
                  </a:rPr>
                  <a:t>Note </a:t>
                </a: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𝑡𝑟</m:t>
                    </m:r>
                    <m:d>
                      <m:dPr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800" b="1" dirty="0"/>
                  <a:t> </a:t>
                </a: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d>
                    <m:r>
                      <a:rPr lang="en-US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2800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2800" dirty="0">
                    <a:solidFill>
                      <a:srgbClr val="FF0000"/>
                    </a:solidFill>
                  </a:rPr>
                  <a:t> </a:t>
                </a:r>
                <a:endParaRPr lang="en-US" altLang="zh-CN" sz="2800" b="1" dirty="0">
                  <a:solidFill>
                    <a:srgbClr val="FF0000"/>
                  </a:solidFill>
                </a:endParaRP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dirty="0"/>
                  <a:t> is an eigenvalue of the matrix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,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 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sz="2800" dirty="0"/>
                  <a:t>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𝑨𝑨</m:t>
                    </m:r>
                  </m:oMath>
                </a14:m>
                <a:r>
                  <a:rPr lang="en-US" altLang="zh-CN" sz="2800" dirty="0"/>
                  <a:t>)</a:t>
                </a:r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dirty="0"/>
                  <a:t> is an eigenvalue of the matrix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, then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is an eigenvalue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800" dirty="0"/>
              </a:p>
              <a:p>
                <a:pPr marL="1371600" lvl="2" indent="-457200" algn="just">
                  <a:buFont typeface="Wingdings" panose="05000000000000000000" pitchFamily="2" charset="2"/>
                  <a:buChar char="Ø"/>
                </a:pPr>
                <a:endParaRPr lang="en-US" altLang="zh-CN" sz="2800" b="1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298450"/>
                <a:ext cx="11722443" cy="3109184"/>
              </a:xfrm>
              <a:prstGeom prst="rect">
                <a:avLst/>
              </a:prstGeom>
              <a:blipFill>
                <a:blip r:embed="rId2"/>
                <a:stretch>
                  <a:fillRect t="-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0681" y="120127"/>
            <a:ext cx="701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Eigenvectors and Eigenvalues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410681" y="1008512"/>
                <a:ext cx="1077630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b="1" dirty="0"/>
                  <a:t>Definition: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dirty="0"/>
                  <a:t> is an eigenvector of matrix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800" dirty="0"/>
                  <a:t> if there exists a scalar </a:t>
                </a:r>
                <a14:m>
                  <m:oMath xmlns:m="http://schemas.openxmlformats.org/officeDocument/2006/math"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dirty="0"/>
                  <a:t>, such that: </a:t>
                </a: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008512"/>
                <a:ext cx="10776303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962" t="-5732" r="-1188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2602296" y="1863635"/>
            <a:ext cx="7093648" cy="865807"/>
            <a:chOff x="2178908" y="2534111"/>
            <a:chExt cx="7093648" cy="8658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2178908" y="2770636"/>
                  <a:ext cx="140179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zh-CN" altLang="en-US" sz="2800" b="1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8908" y="2770636"/>
                  <a:ext cx="1401794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589864" y="2534111"/>
                  <a:ext cx="4682692" cy="8617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lang="en-US" altLang="zh-CN" sz="2800" b="1" dirty="0"/>
                    <a:t>: </a:t>
                  </a:r>
                  <a:r>
                    <a:rPr lang="en-US" altLang="zh-CN" sz="2800" dirty="0"/>
                    <a:t>an eigenvector</a:t>
                  </a:r>
                </a:p>
                <a:p>
                  <a14:m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a14:m>
                  <a:r>
                    <a:rPr lang="en-US" altLang="zh-CN" sz="2800" dirty="0"/>
                    <a:t>: the corresponding eigenvalue</a:t>
                  </a: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864" y="2534111"/>
                  <a:ext cx="4682692" cy="86177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20" t="-12057" r="-3381" b="-248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左大括号 16"/>
            <p:cNvSpPr/>
            <p:nvPr/>
          </p:nvSpPr>
          <p:spPr>
            <a:xfrm>
              <a:off x="4175086" y="2633799"/>
              <a:ext cx="214183" cy="766119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812970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93AA37FE-53E8-4976-8CD8-83FFF01C33A4}"/>
              </a:ext>
            </a:extLst>
          </p:cNvPr>
          <p:cNvSpPr/>
          <p:nvPr/>
        </p:nvSpPr>
        <p:spPr>
          <a:xfrm>
            <a:off x="410680" y="1109201"/>
            <a:ext cx="11043902" cy="235563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0680" y="1179962"/>
                <a:ext cx="1077630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Intepretation</a:t>
                </a:r>
                <a:r>
                  <a:rPr lang="en-US" altLang="zh-CN" sz="2800" dirty="0"/>
                  <a:t>: an eigenvector represents an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invariant</a:t>
                </a:r>
                <a:r>
                  <a:rPr lang="en-US" altLang="zh-CN" sz="2800" dirty="0"/>
                  <a:t> direction in the vector space.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Any point lying on the direction defined by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altLang="zh-CN" sz="2800" dirty="0"/>
                  <a:t> remains on that direction.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Its magnitude is multiplies by the corresponding eigenvalue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179962"/>
                <a:ext cx="10776303" cy="2246769"/>
              </a:xfrm>
              <a:prstGeom prst="rect">
                <a:avLst/>
              </a:prstGeom>
              <a:blipFill>
                <a:blip r:embed="rId2"/>
                <a:stretch>
                  <a:fillRect l="-962" t="-2717" r="-1188" b="-7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081" y="3783563"/>
            <a:ext cx="7344800" cy="25530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681" y="120127"/>
            <a:ext cx="70138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Eigenvectors and Eigenvalues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316950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36963" y="4681254"/>
            <a:ext cx="10850944" cy="125551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36965" y="956801"/>
            <a:ext cx="10850942" cy="357419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536964" y="1132486"/>
                <a:ext cx="8072466" cy="537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To find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that maximizes </a:t>
                </a:r>
                <a14:m>
                  <m:oMath xmlns:m="http://schemas.openxmlformats.org/officeDocument/2006/math">
                    <m:r>
                      <a:rPr lang="en-US" sz="2800" b="0" i="1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dirty="0"/>
                  <a:t> 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=1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964" y="1132486"/>
                <a:ext cx="8072466" cy="537198"/>
              </a:xfrm>
              <a:prstGeom prst="rect">
                <a:avLst/>
              </a:prstGeom>
              <a:blipFill>
                <a:blip r:embed="rId3"/>
                <a:stretch>
                  <a:fillRect l="-1511" t="-9091" r="-604" b="-3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CC0E2-0C59-457F-A965-CC9A874242B4}"/>
                  </a:ext>
                </a:extLst>
              </p:cNvPr>
              <p:cNvSpPr/>
              <p:nvPr/>
            </p:nvSpPr>
            <p:spPr>
              <a:xfrm>
                <a:off x="2198788" y="2681741"/>
                <a:ext cx="4488345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CC0E2-0C59-457F-A965-CC9A874242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788" y="2681741"/>
                <a:ext cx="4488345" cy="537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818C61A9-A9E8-435C-B7FB-6DE4B9C239C7}"/>
              </a:ext>
            </a:extLst>
          </p:cNvPr>
          <p:cNvSpPr txBox="1"/>
          <p:nvPr/>
        </p:nvSpPr>
        <p:spPr>
          <a:xfrm>
            <a:off x="536964" y="1878634"/>
            <a:ext cx="10034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We use the </a:t>
            </a:r>
            <a:r>
              <a:rPr lang="en-US" altLang="zh-CN" sz="2800" dirty="0">
                <a:solidFill>
                  <a:srgbClr val="FF0000"/>
                </a:solidFill>
              </a:rPr>
              <a:t>Lagrange multiplier</a:t>
            </a:r>
            <a:r>
              <a:rPr lang="en-US" altLang="zh-CN" sz="2800" dirty="0"/>
              <a:t>, we maximize the following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62E8F71-2870-42E0-A673-5AA32ED1DFC6}"/>
                  </a:ext>
                </a:extLst>
              </p:cNvPr>
              <p:cNvSpPr/>
              <p:nvPr/>
            </p:nvSpPr>
            <p:spPr>
              <a:xfrm>
                <a:off x="2198788" y="3417823"/>
                <a:ext cx="3823739" cy="9820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62E8F71-2870-42E0-A673-5AA32ED1D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788" y="3417823"/>
                <a:ext cx="3823739" cy="98206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7E8D27-DCF3-4FFA-BBCD-43CF7EE66932}"/>
                  </a:ext>
                </a:extLst>
              </p:cNvPr>
              <p:cNvSpPr/>
              <p:nvPr/>
            </p:nvSpPr>
            <p:spPr>
              <a:xfrm>
                <a:off x="7217968" y="3631856"/>
                <a:ext cx="287379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37E8D27-DCF3-4FFA-BBCD-43CF7EE66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7968" y="3631856"/>
                <a:ext cx="287379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80DACF-AC6C-4A63-A9A4-2A321E021D1D}"/>
                  </a:ext>
                </a:extLst>
              </p:cNvPr>
              <p:cNvSpPr txBox="1"/>
              <p:nvPr/>
            </p:nvSpPr>
            <p:spPr>
              <a:xfrm>
                <a:off x="1097724" y="3631856"/>
                <a:ext cx="5033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0080DACF-AC6C-4A63-A9A4-2A321E021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724" y="3631856"/>
                <a:ext cx="503343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0FF2AA-FAEC-434E-9C33-A78D80D469CD}"/>
                  </a:ext>
                </a:extLst>
              </p:cNvPr>
              <p:cNvSpPr txBox="1"/>
              <p:nvPr/>
            </p:nvSpPr>
            <p:spPr>
              <a:xfrm>
                <a:off x="6368576" y="3631856"/>
                <a:ext cx="50334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A60FF2AA-FAEC-434E-9C33-A78D80D46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576" y="3631856"/>
                <a:ext cx="50334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D1C7A9-0695-483D-8278-1F739332615F}"/>
                  </a:ext>
                </a:extLst>
              </p:cNvPr>
              <p:cNvSpPr txBox="1"/>
              <p:nvPr/>
            </p:nvSpPr>
            <p:spPr>
              <a:xfrm>
                <a:off x="624817" y="4763435"/>
                <a:ext cx="9887771" cy="10908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dirty="0"/>
                  <a:t>Therefore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is an eigenvector of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is the associated eigenvalue.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800" b="1" dirty="0">
                    <a:solidFill>
                      <a:srgbClr val="FF0000"/>
                    </a:solidFill>
                  </a:rPr>
                  <a:t>Which eigenvector should we choose?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D1C7A9-0695-483D-8278-1F739332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17" y="4763435"/>
                <a:ext cx="9887771" cy="1090876"/>
              </a:xfrm>
              <a:prstGeom prst="rect">
                <a:avLst/>
              </a:prstGeom>
              <a:blipFill>
                <a:blip r:embed="rId9"/>
                <a:stretch>
                  <a:fillRect l="-1232" t="-559" r="-62" b="-15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7118EFA0-52BD-4873-8039-1FBD3221DAAF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335540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27440" y="956801"/>
            <a:ext cx="10850942" cy="273889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629DB79-BF10-44FE-B917-3B0D2EE27411}"/>
              </a:ext>
            </a:extLst>
          </p:cNvPr>
          <p:cNvSpPr txBox="1"/>
          <p:nvPr/>
        </p:nvSpPr>
        <p:spPr>
          <a:xfrm>
            <a:off x="527439" y="1132486"/>
            <a:ext cx="7394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If we recognize that the quantity to be maximized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D1C7A9-0695-483D-8278-1F739332615F}"/>
                  </a:ext>
                </a:extLst>
              </p:cNvPr>
              <p:cNvSpPr txBox="1"/>
              <p:nvPr/>
            </p:nvSpPr>
            <p:spPr>
              <a:xfrm>
                <a:off x="527438" y="2249159"/>
                <a:ext cx="10709983" cy="16090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dirty="0"/>
                  <a:t>then we should choose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800" dirty="0"/>
                  <a:t> to be as big as possible.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altLang="zh-CN" sz="2800" dirty="0"/>
                  <a:t>So </a:t>
                </a:r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is the largest eigenvalue,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 is the corresponding eigenvector.</a:t>
                </a:r>
              </a:p>
              <a:p>
                <a:pPr>
                  <a:lnSpc>
                    <a:spcPct val="120000"/>
                  </a:lnSpc>
                </a:pPr>
                <a:endParaRPr lang="en-US" altLang="zh-CN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F5D1C7A9-0695-483D-8278-1F73933261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38" y="2249159"/>
                <a:ext cx="10709983" cy="1609030"/>
              </a:xfrm>
              <a:prstGeom prst="rect">
                <a:avLst/>
              </a:prstGeom>
              <a:blipFill>
                <a:blip r:embed="rId3"/>
                <a:stretch>
                  <a:fillRect l="-1196" t="-758" r="-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5E599EC-B3C3-417A-95BC-777B072DA238}"/>
                  </a:ext>
                </a:extLst>
              </p:cNvPr>
              <p:cNvSpPr/>
              <p:nvPr/>
            </p:nvSpPr>
            <p:spPr>
              <a:xfrm>
                <a:off x="2255938" y="1722301"/>
                <a:ext cx="2699457" cy="5371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5E599EC-B3C3-417A-95BC-777B072DA2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5938" y="1722301"/>
                <a:ext cx="2699457" cy="537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: 圆角 7">
            <a:extLst>
              <a:ext uri="{FF2B5EF4-FFF2-40B4-BE49-F238E27FC236}">
                <a16:creationId xmlns:a16="http://schemas.microsoft.com/office/drawing/2014/main" id="{4CD40CFD-D65D-44FB-8CE0-FCB3692992E7}"/>
              </a:ext>
            </a:extLst>
          </p:cNvPr>
          <p:cNvSpPr/>
          <p:nvPr/>
        </p:nvSpPr>
        <p:spPr>
          <a:xfrm>
            <a:off x="527439" y="4049643"/>
            <a:ext cx="10850944" cy="148567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5FF1B0-ECBA-4DE8-A895-0A42F7B35E7B}"/>
              </a:ext>
            </a:extLst>
          </p:cNvPr>
          <p:cNvSpPr txBox="1"/>
          <p:nvPr/>
        </p:nvSpPr>
        <p:spPr>
          <a:xfrm>
            <a:off x="1451363" y="4530870"/>
            <a:ext cx="7508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We have got the 1</a:t>
            </a:r>
            <a:r>
              <a:rPr lang="en-US" altLang="zh-CN" sz="2800" baseline="30000" dirty="0"/>
              <a:t>st</a:t>
            </a:r>
            <a:r>
              <a:rPr lang="en-US" altLang="zh-CN" sz="2800" dirty="0"/>
              <a:t> PC. Now, let’s go to the 2</a:t>
            </a:r>
            <a:r>
              <a:rPr lang="en-US" altLang="zh-CN" sz="2800" baseline="30000" dirty="0"/>
              <a:t>nd</a:t>
            </a:r>
            <a:r>
              <a:rPr lang="en-US" altLang="zh-CN" sz="2800" dirty="0"/>
              <a:t> PC.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2313B5-E0CA-4A82-9731-1DBCFC3A653A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1753694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89340" y="966326"/>
            <a:ext cx="10850942" cy="273889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489339" y="1142011"/>
                <a:ext cx="10984674" cy="9688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dirty="0"/>
                  <a:t>The 2</a:t>
                </a:r>
                <a:r>
                  <a:rPr lang="en-US" altLang="zh-CN" sz="2800" baseline="30000" dirty="0"/>
                  <a:t>nd</a:t>
                </a:r>
                <a:r>
                  <a:rPr lang="en-US" altLang="zh-CN" sz="2800" dirty="0"/>
                  <a:t> PC,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dirty="0"/>
                  <a:t> maximize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/>
                  <a:t> subject to being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uncorrelated</a:t>
                </a:r>
                <a:r>
                  <a:rPr lang="en-US" altLang="zh-CN" sz="2800" dirty="0"/>
                  <a:t>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altLang="zh-CN" sz="2800" dirty="0"/>
              </a:p>
              <a:p>
                <a:endParaRPr lang="en-US" altLang="zh-CN" sz="2800" i="1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339" y="1142011"/>
                <a:ext cx="10984674" cy="968855"/>
              </a:xfrm>
              <a:prstGeom prst="rect">
                <a:avLst/>
              </a:prstGeom>
              <a:blipFill>
                <a:blip r:embed="rId3"/>
                <a:stretch>
                  <a:fillRect l="-1110" t="-44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F5D1C7A9-0695-483D-8278-1F739332615F}"/>
              </a:ext>
            </a:extLst>
          </p:cNvPr>
          <p:cNvSpPr txBox="1"/>
          <p:nvPr/>
        </p:nvSpPr>
        <p:spPr>
          <a:xfrm>
            <a:off x="489338" y="1931855"/>
            <a:ext cx="7303410" cy="5749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The uncorrelation constraint can be expressed as</a:t>
            </a:r>
          </a:p>
        </p:txBody>
      </p:sp>
      <p:sp>
        <p:nvSpPr>
          <p:cNvPr id="19" name="矩形: 圆角 7">
            <a:extLst>
              <a:ext uri="{FF2B5EF4-FFF2-40B4-BE49-F238E27FC236}">
                <a16:creationId xmlns:a16="http://schemas.microsoft.com/office/drawing/2014/main" id="{4CD40CFD-D65D-44FB-8CE0-FCB3692992E7}"/>
              </a:ext>
            </a:extLst>
          </p:cNvPr>
          <p:cNvSpPr/>
          <p:nvPr/>
        </p:nvSpPr>
        <p:spPr>
          <a:xfrm>
            <a:off x="489339" y="4059168"/>
            <a:ext cx="10850944" cy="148567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95FF1B0-ECBA-4DE8-A895-0A42F7B35E7B}"/>
              </a:ext>
            </a:extLst>
          </p:cNvPr>
          <p:cNvSpPr txBox="1"/>
          <p:nvPr/>
        </p:nvSpPr>
        <p:spPr>
          <a:xfrm>
            <a:off x="556013" y="4268529"/>
            <a:ext cx="6496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Using Lagrange multiplier, we will maximize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EA79987-B82E-49FF-A39D-D166D9BAB37F}"/>
                  </a:ext>
                </a:extLst>
              </p:cNvPr>
              <p:cNvSpPr/>
              <p:nvPr/>
            </p:nvSpPr>
            <p:spPr>
              <a:xfrm>
                <a:off x="1252686" y="2698640"/>
                <a:ext cx="861370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𝐶𝑂𝑉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EA79987-B82E-49FF-A39D-D166D9BAB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686" y="2698640"/>
                <a:ext cx="8613705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346CBA6-AEDA-413D-AC68-A7A2851AFCB3}"/>
                  </a:ext>
                </a:extLst>
              </p:cNvPr>
              <p:cNvSpPr/>
              <p:nvPr/>
            </p:nvSpPr>
            <p:spPr>
              <a:xfrm>
                <a:off x="2556692" y="4862056"/>
                <a:ext cx="5815374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𝜑</m:t>
                      </m:r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346CBA6-AEDA-413D-AC68-A7A2851AFC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6692" y="4862056"/>
                <a:ext cx="5815374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C29C10E-FF5F-448B-8C4B-B26B6AD3F5B1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1911693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7">
            <a:extLst>
              <a:ext uri="{FF2B5EF4-FFF2-40B4-BE49-F238E27FC236}">
                <a16:creationId xmlns:a16="http://schemas.microsoft.com/office/drawing/2014/main" id="{957FB6A4-0BF5-48AC-AD20-A5DCA8A59C35}"/>
              </a:ext>
            </a:extLst>
          </p:cNvPr>
          <p:cNvSpPr/>
          <p:nvPr/>
        </p:nvSpPr>
        <p:spPr>
          <a:xfrm>
            <a:off x="410682" y="5292203"/>
            <a:ext cx="10847070" cy="784166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10681" y="3587307"/>
            <a:ext cx="10850944" cy="148567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10683" y="889568"/>
            <a:ext cx="10850942" cy="249124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548335" y="996427"/>
                <a:ext cx="107132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Differentiation </a:t>
                </a:r>
                <a:r>
                  <a:rPr lang="en-US" altLang="zh-CN" sz="2800" i="1" dirty="0" err="1"/>
                  <a:t>w.r.t.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yields,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35" y="996427"/>
                <a:ext cx="10713290" cy="523220"/>
              </a:xfrm>
              <a:prstGeom prst="rect">
                <a:avLst/>
              </a:prstGeom>
              <a:blipFill>
                <a:blip r:embed="rId3"/>
                <a:stretch>
                  <a:fillRect l="-1195"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/>
              <p:nvPr/>
            </p:nvSpPr>
            <p:spPr>
              <a:xfrm>
                <a:off x="553250" y="3637646"/>
                <a:ext cx="105658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If we left multiply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dirty="0"/>
                  <a:t>,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250" y="3637646"/>
                <a:ext cx="10565805" cy="523220"/>
              </a:xfrm>
              <a:prstGeom prst="rect">
                <a:avLst/>
              </a:prstGeom>
              <a:blipFill>
                <a:blip r:embed="rId4"/>
                <a:stretch>
                  <a:fillRect l="-1212" t="-11628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C03CD1-9E4F-43F4-8EB2-7B514E6EECEE}"/>
                  </a:ext>
                </a:extLst>
              </p:cNvPr>
              <p:cNvSpPr/>
              <p:nvPr/>
            </p:nvSpPr>
            <p:spPr>
              <a:xfrm>
                <a:off x="1794442" y="1666161"/>
                <a:ext cx="7031412" cy="10520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altLang="zh-CN" sz="2800" dirty="0"/>
                            <m:t> 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7C03CD1-9E4F-43F4-8EB2-7B514E6EEC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442" y="1666161"/>
                <a:ext cx="7031412" cy="1052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F6B008B-7C87-49D0-9D7A-50E220988C73}"/>
                  </a:ext>
                </a:extLst>
              </p:cNvPr>
              <p:cNvSpPr/>
              <p:nvPr/>
            </p:nvSpPr>
            <p:spPr>
              <a:xfrm>
                <a:off x="2994897" y="2806619"/>
                <a:ext cx="435292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9F6B008B-7C87-49D0-9D7A-50E220988C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4897" y="2806619"/>
                <a:ext cx="4352923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FC9F1A3-3B54-4BD8-AD69-B8FB99A1936C}"/>
                  </a:ext>
                </a:extLst>
              </p:cNvPr>
              <p:cNvSpPr/>
              <p:nvPr/>
            </p:nvSpPr>
            <p:spPr>
              <a:xfrm>
                <a:off x="2471022" y="4208638"/>
                <a:ext cx="5385513" cy="827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FC9F1A3-3B54-4BD8-AD69-B8FB99A1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1022" y="4208638"/>
                <a:ext cx="5385513" cy="8277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DAC1431E-F389-4F13-AD31-0F42CCE65166}"/>
              </a:ext>
            </a:extLst>
          </p:cNvPr>
          <p:cNvSpPr txBox="1"/>
          <p:nvPr/>
        </p:nvSpPr>
        <p:spPr>
          <a:xfrm>
            <a:off x="548335" y="5396790"/>
            <a:ext cx="10565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</a:rPr>
              <a:t>what does it imply?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B9A591-3893-4576-8581-CC0CC09F01F7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368531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: 圆角 7">
            <a:extLst>
              <a:ext uri="{FF2B5EF4-FFF2-40B4-BE49-F238E27FC236}">
                <a16:creationId xmlns:a16="http://schemas.microsoft.com/office/drawing/2014/main" id="{EC65612F-45C9-4FE2-8CEF-1F78B3FD0BF1}"/>
              </a:ext>
            </a:extLst>
          </p:cNvPr>
          <p:cNvSpPr/>
          <p:nvPr/>
        </p:nvSpPr>
        <p:spPr>
          <a:xfrm>
            <a:off x="522522" y="4645583"/>
            <a:ext cx="10850944" cy="1252318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22521" y="2986930"/>
            <a:ext cx="10850944" cy="148567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27440" y="1013951"/>
            <a:ext cx="10850942" cy="180000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/>
              <p:nvPr/>
            </p:nvSpPr>
            <p:spPr>
              <a:xfrm>
                <a:off x="665091" y="3020746"/>
                <a:ext cx="1056580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800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altLang="zh-CN" sz="2800" dirty="0"/>
                  <a:t> must be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zero</a:t>
                </a:r>
                <a:r>
                  <a:rPr lang="en-US" altLang="zh-CN" sz="2800" dirty="0"/>
                  <a:t> and then we re-check the derivative,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91" y="3020746"/>
                <a:ext cx="10565805" cy="523220"/>
              </a:xfrm>
              <a:prstGeom prst="rect">
                <a:avLst/>
              </a:prstGeom>
              <a:blipFill>
                <a:blip r:embed="rId3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FC9F1A3-3B54-4BD8-AD69-B8FB99A1936C}"/>
                  </a:ext>
                </a:extLst>
              </p:cNvPr>
              <p:cNvSpPr/>
              <p:nvPr/>
            </p:nvSpPr>
            <p:spPr>
              <a:xfrm>
                <a:off x="2644931" y="1065921"/>
                <a:ext cx="5385512" cy="827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Sup>
                        <m:sSub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FC9F1A3-3B54-4BD8-AD69-B8FB99A193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931" y="1065921"/>
                <a:ext cx="5385512" cy="827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187B615-ABE8-4CEE-8388-831D5ED2C5FE}"/>
                  </a:ext>
                </a:extLst>
              </p:cNvPr>
              <p:cNvSpPr/>
              <p:nvPr/>
            </p:nvSpPr>
            <p:spPr>
              <a:xfrm>
                <a:off x="3077234" y="1934799"/>
                <a:ext cx="4972259" cy="827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0         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     1   =0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1187B615-ABE8-4CEE-8388-831D5ED2C5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34" y="1934799"/>
                <a:ext cx="4972259" cy="8277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EF4F22B-3EF7-4A02-876E-35C58131059B}"/>
                  </a:ext>
                </a:extLst>
              </p:cNvPr>
              <p:cNvSpPr/>
              <p:nvPr/>
            </p:nvSpPr>
            <p:spPr>
              <a:xfrm>
                <a:off x="2506243" y="3664055"/>
                <a:ext cx="393934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𝜑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0EF4F22B-3EF7-4A02-876E-35C581310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243" y="3664055"/>
                <a:ext cx="393934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023E8E0-463B-459D-A420-2CD99F8A255E}"/>
                  </a:ext>
                </a:extLst>
              </p:cNvPr>
              <p:cNvSpPr/>
              <p:nvPr/>
            </p:nvSpPr>
            <p:spPr>
              <a:xfrm>
                <a:off x="7084905" y="3678474"/>
                <a:ext cx="283417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𝑺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5023E8E0-463B-459D-A420-2CD99F8A25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4905" y="3678474"/>
                <a:ext cx="283417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689F16-8903-4C9D-9246-50A13274C20A}"/>
                  </a:ext>
                </a:extLst>
              </p:cNvPr>
              <p:cNvSpPr txBox="1"/>
              <p:nvPr/>
            </p:nvSpPr>
            <p:spPr>
              <a:xfrm>
                <a:off x="6568880" y="3746651"/>
                <a:ext cx="3927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86689F16-8903-4C9D-9246-50A13274C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8880" y="3746651"/>
                <a:ext cx="392736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C676E59-21C0-4D4B-80E1-3A74F9D19D94}"/>
                  </a:ext>
                </a:extLst>
              </p:cNvPr>
              <p:cNvSpPr/>
              <p:nvPr/>
            </p:nvSpPr>
            <p:spPr>
              <a:xfrm>
                <a:off x="665091" y="4822240"/>
                <a:ext cx="10708374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CMSS10"/>
                  </a:rPr>
                  <a:t>The same strategy of choosing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CMSS8"/>
                  </a:rPr>
                  <a:t> 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CMSS10"/>
                  </a:rPr>
                  <a:t>to be the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MSS10"/>
                  </a:rPr>
                  <a:t>eigenvector</a:t>
                </a:r>
                <a:r>
                  <a:rPr lang="en-US" altLang="zh-CN" sz="2800" dirty="0">
                    <a:solidFill>
                      <a:srgbClr val="000000"/>
                    </a:solidFill>
                    <a:latin typeface="CMSS10"/>
                  </a:rPr>
                  <a:t> associated with the </a:t>
                </a:r>
                <a:r>
                  <a:rPr lang="en-US" altLang="zh-CN" sz="2800" dirty="0">
                    <a:solidFill>
                      <a:srgbClr val="FF0000"/>
                    </a:solidFill>
                    <a:latin typeface="CMSS10"/>
                  </a:rPr>
                  <a:t>second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  <a:latin typeface="CMSS10"/>
                  </a:rPr>
                  <a:t> yields the second PC.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FC676E59-21C0-4D4B-80E1-3A74F9D19D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91" y="4822240"/>
                <a:ext cx="10708374" cy="954107"/>
              </a:xfrm>
              <a:prstGeom prst="rect">
                <a:avLst/>
              </a:prstGeom>
              <a:blipFill>
                <a:blip r:embed="rId9"/>
                <a:stretch>
                  <a:fillRect l="-1138" t="-5732" r="-512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B3F42CCE-7FB8-4455-B921-AF5B327B17B8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3845454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98721" y="2979710"/>
            <a:ext cx="10850944" cy="1485674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356852"/>
            <a:ext cx="10850942" cy="1265228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/>
              <p:nvPr/>
            </p:nvSpPr>
            <p:spPr>
              <a:xfrm>
                <a:off x="737418" y="1420598"/>
                <a:ext cx="10565805" cy="99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This process can be repeated for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yielding up to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 different eigenvectors of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800" dirty="0"/>
                  <a:t> along with the corresponding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,…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D674B80-2163-453B-A0DE-CFB4D2E364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418" y="1420598"/>
                <a:ext cx="10565805" cy="992708"/>
              </a:xfrm>
              <a:prstGeom prst="rect">
                <a:avLst/>
              </a:prstGeom>
              <a:blipFill>
                <a:blip r:embed="rId3"/>
                <a:stretch>
                  <a:fillRect l="-1212" t="-5521" b="-12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C676E59-21C0-4D4B-80E1-3A74F9D19D94}"/>
              </a:ext>
            </a:extLst>
          </p:cNvPr>
          <p:cNvSpPr/>
          <p:nvPr/>
        </p:nvSpPr>
        <p:spPr>
          <a:xfrm>
            <a:off x="737418" y="3036355"/>
            <a:ext cx="107083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CMSS10"/>
              </a:rPr>
              <a:t>The variance of each of the PCs are given by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A18ECAD-F16D-4EE2-8182-8300BAE3E4DE}"/>
                  </a:ext>
                </a:extLst>
              </p:cNvPr>
              <p:cNvSpPr/>
              <p:nvPr/>
            </p:nvSpPr>
            <p:spPr>
              <a:xfrm>
                <a:off x="2874715" y="3722547"/>
                <a:ext cx="6291209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A18ECAD-F16D-4EE2-8182-8300BAE3E4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715" y="3722547"/>
                <a:ext cx="6291209" cy="5786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7FD92AC-2B2A-4634-8933-5C3588B39E33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392193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356851"/>
            <a:ext cx="10850942" cy="409021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/>
              <p:nvPr/>
            </p:nvSpPr>
            <p:spPr>
              <a:xfrm>
                <a:off x="603639" y="1532536"/>
                <a:ext cx="7964424" cy="23322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en-US" altLang="zh-CN" sz="2800" dirty="0"/>
                  <a:t>Main steps for computing PCs: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Form the covariance matrix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800" dirty="0"/>
                  <a:t>. 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Compute its eigenvectors: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bSup>
                  </m:oMath>
                </a14:m>
                <a:endParaRPr lang="en-US" altLang="zh-CN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 first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 eigenvectors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bSup>
                  </m:oMath>
                </a14:m>
                <a:r>
                  <a:rPr lang="en-US" altLang="zh-CN" sz="2800" dirty="0"/>
                  <a:t> form the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 PCs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 transformation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altLang="zh-CN" sz="2800" dirty="0"/>
                  <a:t> consists of the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 PCs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6629DB79-BF10-44FE-B917-3B0D2EE274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9" y="1532536"/>
                <a:ext cx="7964424" cy="2332242"/>
              </a:xfrm>
              <a:prstGeom prst="rect">
                <a:avLst/>
              </a:prstGeom>
              <a:blipFill>
                <a:blip r:embed="rId3"/>
                <a:stretch>
                  <a:fillRect l="-1301" t="-2350" r="-612" b="-65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519E47-462D-47B9-B241-15E570709374}"/>
                  </a:ext>
                </a:extLst>
              </p:cNvPr>
              <p:cNvSpPr/>
              <p:nvPr/>
            </p:nvSpPr>
            <p:spPr>
              <a:xfrm>
                <a:off x="3494943" y="3904308"/>
                <a:ext cx="4593950" cy="5872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F519E47-462D-47B9-B241-15E570709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43" y="3904308"/>
                <a:ext cx="4593950" cy="5872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F519E47-462D-47B9-B241-15E570709374}"/>
                  </a:ext>
                </a:extLst>
              </p:cNvPr>
              <p:cNvSpPr/>
              <p:nvPr/>
            </p:nvSpPr>
            <p:spPr>
              <a:xfrm>
                <a:off x="3494943" y="4666600"/>
                <a:ext cx="2448939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𝑮</m:t>
                          </m:r>
                        </m:e>
                        <m:sup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F519E47-462D-47B9-B241-15E570709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4943" y="4666600"/>
                <a:ext cx="2448939" cy="5309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DD393F90-BAAE-4B55-8F7B-A16D1CA2CA9A}"/>
              </a:ext>
            </a:extLst>
          </p:cNvPr>
          <p:cNvSpPr txBox="1"/>
          <p:nvPr/>
        </p:nvSpPr>
        <p:spPr>
          <a:xfrm>
            <a:off x="410681" y="120127"/>
            <a:ext cx="64909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Algebraic Derivation of PCs</a:t>
            </a:r>
          </a:p>
        </p:txBody>
      </p:sp>
    </p:spTree>
    <p:extLst>
      <p:ext uri="{BB962C8B-B14F-4D97-AF65-F5344CB8AC3E}">
        <p14:creationId xmlns:p14="http://schemas.microsoft.com/office/powerpoint/2010/main" val="41087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39" y="1455788"/>
            <a:ext cx="10988593" cy="3894481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0EA3F2-16E2-42F5-B835-DD899CF46BBC}"/>
              </a:ext>
            </a:extLst>
          </p:cNvPr>
          <p:cNvSpPr/>
          <p:nvPr/>
        </p:nvSpPr>
        <p:spPr>
          <a:xfrm>
            <a:off x="603639" y="1555201"/>
            <a:ext cx="1078252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Feature extraction (dimensionality reduction/feature reduction) refers to the mapping of the original </a:t>
            </a:r>
            <a:r>
              <a:rPr lang="en-US" sz="2800" b="1" dirty="0">
                <a:solidFill>
                  <a:srgbClr val="FF0000"/>
                </a:solidFill>
              </a:rPr>
              <a:t>high‐dimensional </a:t>
            </a:r>
            <a:r>
              <a:rPr lang="en-US" sz="2800" dirty="0">
                <a:solidFill>
                  <a:srgbClr val="000000"/>
                </a:solidFill>
              </a:rPr>
              <a:t>data into a </a:t>
            </a:r>
            <a:r>
              <a:rPr lang="en-US" sz="2800" b="1" dirty="0">
                <a:solidFill>
                  <a:srgbClr val="FF0000"/>
                </a:solidFill>
              </a:rPr>
              <a:t>low‐dimensional </a:t>
            </a:r>
            <a:r>
              <a:rPr lang="en-US" sz="2800" dirty="0">
                <a:solidFill>
                  <a:srgbClr val="000000"/>
                </a:solidFill>
              </a:rPr>
              <a:t>space.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</a:rPr>
              <a:t>Criterion for feature reduction can be different based on different problem setting.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Unsupervised setting: minimize the information loss</a:t>
            </a:r>
          </a:p>
          <a:p>
            <a:pPr marL="914400" lvl="1" indent="-457200" algn="just">
              <a:buFont typeface="Wingdings" panose="05000000000000000000" pitchFamily="2" charset="2"/>
              <a:buChar char="ü"/>
            </a:pPr>
            <a:r>
              <a:rPr lang="en-US" sz="2800" dirty="0">
                <a:solidFill>
                  <a:srgbClr val="000000"/>
                </a:solidFill>
              </a:rPr>
              <a:t>Supervised setting: maximize the class discrimination</a:t>
            </a:r>
          </a:p>
          <a:p>
            <a:pPr lvl="2" algn="just"/>
            <a:endParaRPr lang="en-US" sz="28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9F1ABB-9467-497C-BD01-1CE6A65F4AF8}"/>
              </a:ext>
            </a:extLst>
          </p:cNvPr>
          <p:cNvSpPr txBox="1"/>
          <p:nvPr/>
        </p:nvSpPr>
        <p:spPr>
          <a:xfrm>
            <a:off x="410681" y="120127"/>
            <a:ext cx="65502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What is feature extraction?</a:t>
            </a:r>
          </a:p>
        </p:txBody>
      </p:sp>
    </p:spTree>
    <p:extLst>
      <p:ext uri="{BB962C8B-B14F-4D97-AF65-F5344CB8AC3E}">
        <p14:creationId xmlns:p14="http://schemas.microsoft.com/office/powerpoint/2010/main" val="3831556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>
            <a:extLst>
              <a:ext uri="{FF2B5EF4-FFF2-40B4-BE49-F238E27FC236}">
                <a16:creationId xmlns:a16="http://schemas.microsoft.com/office/drawing/2014/main" id="{848D634A-BCD9-4C27-9B52-14FB803D18E2}"/>
              </a:ext>
            </a:extLst>
          </p:cNvPr>
          <p:cNvSpPr/>
          <p:nvPr/>
        </p:nvSpPr>
        <p:spPr>
          <a:xfrm>
            <a:off x="603640" y="2731234"/>
            <a:ext cx="10850942" cy="2621816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DD9E14AA-AAA4-4DAD-9515-A49085489728}"/>
              </a:ext>
            </a:extLst>
          </p:cNvPr>
          <p:cNvSpPr/>
          <p:nvPr/>
        </p:nvSpPr>
        <p:spPr>
          <a:xfrm>
            <a:off x="603640" y="1042526"/>
            <a:ext cx="10850942" cy="138634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C30EC2-A962-4C75-B87F-408A568A89C9}"/>
              </a:ext>
            </a:extLst>
          </p:cNvPr>
          <p:cNvSpPr txBox="1"/>
          <p:nvPr/>
        </p:nvSpPr>
        <p:spPr>
          <a:xfrm>
            <a:off x="410681" y="120127"/>
            <a:ext cx="8553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Principal Component Analysis (PCA)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509DB-A077-4C69-A05A-7D6CBB4B084A}"/>
              </a:ext>
            </a:extLst>
          </p:cNvPr>
          <p:cNvSpPr/>
          <p:nvPr/>
        </p:nvSpPr>
        <p:spPr>
          <a:xfrm>
            <a:off x="7839075" y="6353175"/>
            <a:ext cx="5012124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1A686-D16E-437D-A60D-3BBD6174A408}"/>
              </a:ext>
            </a:extLst>
          </p:cNvPr>
          <p:cNvSpPr/>
          <p:nvPr/>
        </p:nvSpPr>
        <p:spPr>
          <a:xfrm>
            <a:off x="737418" y="2918757"/>
            <a:ext cx="100544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Two commonly used definitions of PCA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Maximum variance formulation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The variance of the projected data is maximized.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Minimum-error formulation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Minimizes the average projection cost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5CD697-C887-4DC3-92AD-7DEFC1EBE39A}"/>
              </a:ext>
            </a:extLst>
          </p:cNvPr>
          <p:cNvSpPr/>
          <p:nvPr/>
        </p:nvSpPr>
        <p:spPr>
          <a:xfrm>
            <a:off x="737418" y="1150585"/>
            <a:ext cx="10435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Principal component analysis, or PCA, is a technique that is widely used for applications such as dimensionality reduction, lossy data compression, feature extraction, and data visualization (Jolliffe, 2002). </a:t>
            </a:r>
          </a:p>
        </p:txBody>
      </p:sp>
    </p:spTree>
    <p:extLst>
      <p:ext uri="{BB962C8B-B14F-4D97-AF65-F5344CB8AC3E}">
        <p14:creationId xmlns:p14="http://schemas.microsoft.com/office/powerpoint/2010/main" val="181141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7768281" y="2671205"/>
            <a:ext cx="4196008" cy="3672342"/>
            <a:chOff x="8295503" y="898366"/>
            <a:chExt cx="3298082" cy="2886478"/>
          </a:xfrm>
        </p:grpSpPr>
        <p:pic>
          <p:nvPicPr>
            <p:cNvPr id="2" name="图片 1" descr="屏幕剪辑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1317" y="898366"/>
              <a:ext cx="3172268" cy="2886478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8295503" y="1157994"/>
              <a:ext cx="1084604" cy="258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8421317" y="2270109"/>
              <a:ext cx="416488" cy="6080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2978898" y="2560741"/>
                <a:ext cx="5182734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898" y="2560741"/>
                <a:ext cx="5182734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0680" y="1051703"/>
                <a:ext cx="11628919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b="1" dirty="0"/>
                  <a:t>Basis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A set of vectors 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are called a </a:t>
                </a:r>
                <a:r>
                  <a:rPr lang="en-US" altLang="zh-CN" sz="2800" b="1" i="1" dirty="0">
                    <a:solidFill>
                      <a:srgbClr val="FF0000"/>
                    </a:solidFill>
                  </a:rPr>
                  <a:t>basis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for a vector space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/>
                  <a:t> if any vector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/>
                  <a:t> can be written as a linear combination of</a:t>
                </a:r>
                <a:r>
                  <a:rPr lang="en-US" altLang="zh-CN" sz="2800" b="1" dirty="0"/>
                  <a:t>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dirty="0">
                  <a:ea typeface="Cambria Math" panose="02040503050406030204" pitchFamily="18" charset="0"/>
                </a:endParaRP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endParaRPr lang="en-US" altLang="zh-CN" sz="2800" dirty="0">
                  <a:ea typeface="Cambria Math" panose="02040503050406030204" pitchFamily="18" charset="0"/>
                </a:endParaRP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endParaRPr lang="en-US" altLang="zh-CN" sz="2800" dirty="0">
                  <a:ea typeface="Cambria Math" panose="02040503050406030204" pitchFamily="18" charset="0"/>
                </a:endParaRP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8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…,</m:t>
                    </m:r>
                  </m:oMath>
                </a14:m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are linearly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zh-CN" sz="2800" dirty="0"/>
                  <a:t> implies they </a:t>
                </a:r>
              </a:p>
              <a:p>
                <a:pPr lvl="1" algn="just"/>
                <a:r>
                  <a:rPr lang="en-US" altLang="zh-CN" sz="2800" dirty="0"/>
                  <a:t>       form a basis and vice versa.</a:t>
                </a:r>
              </a:p>
              <a:p>
                <a:pPr lvl="1" algn="just"/>
                <a:endParaRPr lang="en-US" altLang="zh-CN" sz="2800" dirty="0"/>
              </a:p>
              <a:p>
                <a:pPr lvl="1" algn="just"/>
                <a:endParaRPr lang="en-US" altLang="zh-CN" sz="2800" dirty="0"/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A basis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is</a:t>
                </a:r>
                <a:r>
                  <a:rPr lang="en-US" altLang="zh-CN" sz="2800" b="1" dirty="0"/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orthonormal</a:t>
                </a:r>
                <a:r>
                  <a:rPr lang="en-US" altLang="zh-CN" sz="2800" b="1" dirty="0"/>
                  <a:t> </a:t>
                </a:r>
                <a:r>
                  <a:rPr lang="en-US" altLang="zh-CN" sz="2800" dirty="0"/>
                  <a:t>if</a:t>
                </a:r>
                <a:r>
                  <a:rPr lang="en-US" altLang="zh-CN" sz="2800" b="1" dirty="0"/>
                  <a:t> </a:t>
                </a:r>
              </a:p>
              <a:p>
                <a:pPr marL="1485900" lvl="2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Basis vectors are pairwise orthogonal </a:t>
                </a:r>
              </a:p>
              <a:p>
                <a:pPr marL="1485900" lvl="2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Have unit length, i.e.,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800" b="1" dirty="0"/>
                  <a:t>.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051703"/>
                <a:ext cx="11628919" cy="5262979"/>
              </a:xfrm>
              <a:prstGeom prst="rect">
                <a:avLst/>
              </a:prstGeom>
              <a:blipFill>
                <a:blip r:embed="rId4"/>
                <a:stretch>
                  <a:fillRect l="-891" t="-1159" b="-2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1DC8AF61-CF85-4302-B6AA-F909829A47AC}"/>
              </a:ext>
            </a:extLst>
          </p:cNvPr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D2573D-D0E5-4BEA-B704-F5900B4B9404}"/>
                  </a:ext>
                </a:extLst>
              </p:cNvPr>
              <p:cNvSpPr txBox="1"/>
              <p:nvPr/>
            </p:nvSpPr>
            <p:spPr>
              <a:xfrm>
                <a:off x="1768653" y="4176472"/>
                <a:ext cx="639297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+⋯+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D2573D-D0E5-4BEA-B704-F5900B4B9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53" y="4176472"/>
                <a:ext cx="639297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306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36965" y="2930069"/>
            <a:ext cx="10850944" cy="3470731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36965" y="1004427"/>
            <a:ext cx="10850942" cy="1678388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/>
              <p:nvPr/>
            </p:nvSpPr>
            <p:spPr>
              <a:xfrm>
                <a:off x="635286" y="1003674"/>
                <a:ext cx="10623263" cy="9618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800" dirty="0"/>
                  <a:t>H</a:t>
                </a:r>
                <a:r>
                  <a:rPr lang="en-US" altLang="zh-CN" sz="2800" dirty="0"/>
                  <a:t>ere</a:t>
                </a:r>
                <a:r>
                  <a:rPr lang="en-US" sz="2800" dirty="0"/>
                  <a:t>, we first introduce a complete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orthonormal</a:t>
                </a:r>
                <a:r>
                  <a:rPr lang="en-US" sz="2800" dirty="0"/>
                  <a:t> set of basis vectors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…,</m:t>
                        </m:r>
                        <m:sSub>
                          <m:sSubPr>
                            <m:ctrlP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where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286" y="1003674"/>
                <a:ext cx="10623263" cy="961802"/>
              </a:xfrm>
              <a:prstGeom prst="rect">
                <a:avLst/>
              </a:prstGeom>
              <a:blipFill>
                <a:blip r:embed="rId3"/>
                <a:stretch>
                  <a:fillRect l="-1147" t="-6369" r="-1205" b="-178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0D96FEF0-F687-44B2-AA88-C49602CFEAAF}"/>
              </a:ext>
            </a:extLst>
          </p:cNvPr>
          <p:cNvSpPr/>
          <p:nvPr/>
        </p:nvSpPr>
        <p:spPr>
          <a:xfrm>
            <a:off x="635289" y="3100729"/>
            <a:ext cx="112638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</a:rPr>
              <a:t>Each data point can be represented by a linear combination of the basis vectors: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4667242" y="4050788"/>
                <a:ext cx="2590389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2" y="4050788"/>
                <a:ext cx="2590389" cy="4654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A44BA46-7C47-4400-BE55-B40073166FB7}"/>
                  </a:ext>
                </a:extLst>
              </p:cNvPr>
              <p:cNvSpPr/>
              <p:nvPr/>
            </p:nvSpPr>
            <p:spPr>
              <a:xfrm>
                <a:off x="4667242" y="1994247"/>
                <a:ext cx="3069430" cy="518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（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1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）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A44BA46-7C47-4400-BE55-B40073166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42" y="1994247"/>
                <a:ext cx="3069430" cy="518796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80D21F-D575-46BB-A39C-8F5C0119E5E5}"/>
                  </a:ext>
                </a:extLst>
              </p:cNvPr>
              <p:cNvSpPr txBox="1"/>
              <p:nvPr/>
            </p:nvSpPr>
            <p:spPr>
              <a:xfrm>
                <a:off x="6797243" y="5124236"/>
                <a:ext cx="3092065" cy="465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680D21F-D575-46BB-A39C-8F5C0119E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7243" y="5124236"/>
                <a:ext cx="3092065" cy="4654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FC7D4B-241D-4197-8965-69E443E18E07}"/>
                  </a:ext>
                </a:extLst>
              </p:cNvPr>
              <p:cNvSpPr txBox="1"/>
              <p:nvPr/>
            </p:nvSpPr>
            <p:spPr>
              <a:xfrm>
                <a:off x="3533010" y="5156826"/>
                <a:ext cx="179254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6FC7D4B-241D-4197-8965-69E443E18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3010" y="5156826"/>
                <a:ext cx="1792542" cy="4385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966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/>
      <p:bldP spid="7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5" y="898873"/>
            <a:ext cx="11044133" cy="3237431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/>
              <p:nvPr/>
            </p:nvSpPr>
            <p:spPr>
              <a:xfrm>
                <a:off x="603638" y="898121"/>
                <a:ext cx="10850944" cy="1823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Our goal is to approximate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altLang="zh-CN" sz="2800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altLang="zh-CN" sz="2800" dirty="0"/>
                  <a:t>,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800" dirty="0"/>
                  <a:t> (projection onto a lower-dimensional subspace).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rgbClr val="00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-D subspace can be represented, without loss of generality, by the first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of the basis vectors, and we approximate each sample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800" dirty="0">
                    <a:solidFill>
                      <a:srgbClr val="000000"/>
                    </a:solidFill>
                  </a:rPr>
                  <a:t> by</a:t>
                </a:r>
                <a:endParaRPr lang="en-US" altLang="zh-CN" sz="28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3B324F2-17D0-4943-B16F-CD11F65C2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8" y="898121"/>
                <a:ext cx="10850944" cy="1823576"/>
              </a:xfrm>
              <a:prstGeom prst="rect">
                <a:avLst/>
              </a:prstGeom>
              <a:blipFill>
                <a:blip r:embed="rId3"/>
                <a:stretch>
                  <a:fillRect l="-1011" t="-2676" r="-1180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2115656" y="2897962"/>
                <a:ext cx="3713644" cy="1086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656" y="2897962"/>
                <a:ext cx="3713644" cy="1086516"/>
              </a:xfrm>
              <a:prstGeom prst="rect">
                <a:avLst/>
              </a:prstGeom>
              <a:blipFill>
                <a:blip r:embed="rId4"/>
                <a:stretch>
                  <a:fillRect l="-10239" t="-110465" r="-341" b="-16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97E87AE-ED67-44E6-9A34-14BDCF44F316}"/>
                  </a:ext>
                </a:extLst>
              </p:cNvPr>
              <p:cNvSpPr/>
              <p:nvPr/>
            </p:nvSpPr>
            <p:spPr>
              <a:xfrm>
                <a:off x="6037155" y="2982005"/>
                <a:ext cx="5397887" cy="110799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 depend on the particular data point. 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200" dirty="0"/>
                  <a:t> are constants that are the same for all data points. 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97E87AE-ED67-44E6-9A34-14BDCF44F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155" y="2982005"/>
                <a:ext cx="5397887" cy="1107996"/>
              </a:xfrm>
              <a:prstGeom prst="rect">
                <a:avLst/>
              </a:prstGeom>
              <a:blipFill>
                <a:blip r:embed="rId5"/>
                <a:stretch>
                  <a:fillRect l="-1242" t="-3846" r="-1354" b="-10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>
            <a:extLst>
              <a:ext uri="{FF2B5EF4-FFF2-40B4-BE49-F238E27FC236}">
                <a16:creationId xmlns:a16="http://schemas.microsoft.com/office/drawing/2014/main" id="{35085DF9-F668-4C40-A703-649835F6D4E3}"/>
              </a:ext>
            </a:extLst>
          </p:cNvPr>
          <p:cNvGrpSpPr/>
          <p:nvPr/>
        </p:nvGrpSpPr>
        <p:grpSpPr>
          <a:xfrm>
            <a:off x="505315" y="4312569"/>
            <a:ext cx="11044133" cy="2321254"/>
            <a:chOff x="505315" y="4312569"/>
            <a:chExt cx="11044133" cy="232125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8F4C16F-98B8-4952-91BB-443314597D9F}"/>
                </a:ext>
              </a:extLst>
            </p:cNvPr>
            <p:cNvGrpSpPr/>
            <p:nvPr/>
          </p:nvGrpSpPr>
          <p:grpSpPr>
            <a:xfrm>
              <a:off x="505315" y="4312569"/>
              <a:ext cx="11044133" cy="2321254"/>
              <a:chOff x="505315" y="4602120"/>
              <a:chExt cx="11044133" cy="1820854"/>
            </a:xfrm>
          </p:grpSpPr>
          <p:sp>
            <p:nvSpPr>
              <p:cNvPr id="14" name="矩形: 圆角 7">
                <a:extLst>
                  <a:ext uri="{FF2B5EF4-FFF2-40B4-BE49-F238E27FC236}">
                    <a16:creationId xmlns:a16="http://schemas.microsoft.com/office/drawing/2014/main" id="{27CE53D5-30A9-4F67-BE03-187FCF79511F}"/>
                  </a:ext>
                </a:extLst>
              </p:cNvPr>
              <p:cNvSpPr/>
              <p:nvPr/>
            </p:nvSpPr>
            <p:spPr>
              <a:xfrm>
                <a:off x="505315" y="4602120"/>
                <a:ext cx="11044133" cy="1820854"/>
              </a:xfrm>
              <a:prstGeom prst="roundRect">
                <a:avLst>
                  <a:gd name="adj" fmla="val 3573"/>
                </a:avLst>
              </a:prstGeom>
              <a:solidFill>
                <a:srgbClr val="F9E6E6"/>
              </a:solidFill>
              <a:ln>
                <a:solidFill>
                  <a:srgbClr val="FFFBD6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800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EF40B5C3-F277-44A1-BA1A-B2F02D2F24EE}"/>
                      </a:ext>
                    </a:extLst>
                  </p:cNvPr>
                  <p:cNvSpPr/>
                  <p:nvPr/>
                </p:nvSpPr>
                <p:spPr>
                  <a:xfrm>
                    <a:off x="603638" y="4689345"/>
                    <a:ext cx="10850944" cy="82320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just"/>
                    <a:r>
                      <a:rPr lang="en-US" sz="2800" dirty="0"/>
                      <a:t>We aim to minimize the loss introduced by the dimensionality</a:t>
                    </a:r>
                    <a:r>
                      <a:rPr lang="en-US" altLang="zh-CN" sz="2800" dirty="0"/>
                      <a:t> reduction</a:t>
                    </a:r>
                    <a:r>
                      <a:rPr lang="en-US" sz="2800" dirty="0"/>
                      <a:t>, i.e., the squared distance between the original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altLang="zh-CN" sz="2800" dirty="0"/>
                      <a:t> and approximation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a14:m>
                    <a:r>
                      <a:rPr lang="en-US" sz="2800" dirty="0"/>
                      <a:t> </a:t>
                    </a:r>
                    <a:endParaRPr lang="en-US" sz="4000" dirty="0"/>
                  </a:p>
                </p:txBody>
              </p:sp>
            </mc:Choice>
            <mc:Fallback xmlns="">
              <p:sp>
                <p:nvSpPr>
                  <p:cNvPr id="16" name="矩形 15">
                    <a:extLst>
                      <a:ext uri="{FF2B5EF4-FFF2-40B4-BE49-F238E27FC236}">
                        <a16:creationId xmlns:a16="http://schemas.microsoft.com/office/drawing/2014/main" id="{EF40B5C3-F277-44A1-BA1A-B2F02D2F24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3638" y="4689345"/>
                    <a:ext cx="10850944" cy="82320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124" t="-5814" r="-1180" b="-69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ECF7D15-7452-4FD2-87DB-CFAC4620A0CC}"/>
                    </a:ext>
                  </a:extLst>
                </p:cNvPr>
                <p:cNvSpPr txBox="1"/>
                <p:nvPr/>
              </p:nvSpPr>
              <p:spPr>
                <a:xfrm>
                  <a:off x="3893558" y="5400405"/>
                  <a:ext cx="3344890" cy="117621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nary>
                          <m:naryPr>
                            <m:chr m:val="∑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̃"/>
                                            <m:ctrlPr>
                                              <a:rPr lang="en-US" altLang="zh-CN" sz="2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 xmlns="">
            <p:sp>
              <p:nvSpPr>
                <p:cNvPr id="10" name="文本框 9">
                  <a:extLst>
                    <a:ext uri="{FF2B5EF4-FFF2-40B4-BE49-F238E27FC236}">
                      <a16:creationId xmlns:a16="http://schemas.microsoft.com/office/drawing/2014/main" id="{DECF7D15-7452-4FD2-87DB-CFAC4620A0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3558" y="5400405"/>
                  <a:ext cx="3344890" cy="11762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7391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5" y="2425600"/>
            <a:ext cx="11044133" cy="4255678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5" y="898875"/>
            <a:ext cx="11044133" cy="138424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324F2-17D0-4943-B16F-CD11F65C29F3}"/>
              </a:ext>
            </a:extLst>
          </p:cNvPr>
          <p:cNvSpPr/>
          <p:nvPr/>
        </p:nvSpPr>
        <p:spPr>
          <a:xfrm>
            <a:off x="603638" y="898121"/>
            <a:ext cx="1085094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To </a:t>
            </a:r>
            <a:r>
              <a:rPr lang="en-US" sz="2800" dirty="0">
                <a:solidFill>
                  <a:srgbClr val="FF0000"/>
                </a:solidFill>
              </a:rPr>
              <a:t>minimize</a:t>
            </a:r>
            <a:endParaRPr lang="en-US" altLang="zh-CN" sz="2800" dirty="0">
              <a:solidFill>
                <a:srgbClr val="FF0000"/>
              </a:solidFill>
            </a:endParaRPr>
          </a:p>
          <a:p>
            <a:pPr algn="just"/>
            <a:endParaRPr lang="en-US" altLang="zh-CN" sz="2800" dirty="0"/>
          </a:p>
          <a:p>
            <a:pPr algn="just"/>
            <a:r>
              <a:rPr lang="en-US" sz="2800" dirty="0"/>
              <a:t> 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2843941" y="939155"/>
                <a:ext cx="3344890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3941" y="939155"/>
                <a:ext cx="3344890" cy="11762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91886" y="2466790"/>
                <a:ext cx="9069021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Taking the derivative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r>
                  <a:rPr lang="en-US" sz="2800" dirty="0"/>
                  <a:t> and setting to zero, we have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6" y="2466790"/>
                <a:ext cx="9069021" cy="465577"/>
              </a:xfrm>
              <a:prstGeom prst="rect">
                <a:avLst/>
              </a:prstGeom>
              <a:blipFill rotWithShape="0">
                <a:blip r:embed="rId4"/>
                <a:stretch>
                  <a:fillRect l="-2218" t="-22368" r="-1411" b="-3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4002789" y="3015393"/>
                <a:ext cx="4169155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2789" y="3015393"/>
                <a:ext cx="4169155" cy="48320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491681" y="1319142"/>
                <a:ext cx="4980018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681" y="1319142"/>
                <a:ext cx="4980018" cy="51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91886" y="3675372"/>
                <a:ext cx="9069021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Taking the derivative w.r.t.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800" dirty="0"/>
                  <a:t> and setting to zero, we have 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6" y="3675372"/>
                <a:ext cx="9069021" cy="465577"/>
              </a:xfrm>
              <a:prstGeom prst="rect">
                <a:avLst/>
              </a:prstGeom>
              <a:blipFill rotWithShape="0">
                <a:blip r:embed="rId7"/>
                <a:stretch>
                  <a:fillRect l="-2218" t="-22368" b="-3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4038246" y="4253198"/>
                <a:ext cx="4621650" cy="4832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+1,…,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246" y="4253198"/>
                <a:ext cx="4621650" cy="48320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612CE028-630F-455B-9CD3-FB890DB367B3}"/>
              </a:ext>
            </a:extLst>
          </p:cNvPr>
          <p:cNvGrpSpPr/>
          <p:nvPr/>
        </p:nvGrpSpPr>
        <p:grpSpPr>
          <a:xfrm>
            <a:off x="691886" y="4905464"/>
            <a:ext cx="10896253" cy="1775814"/>
            <a:chOff x="691886" y="4905464"/>
            <a:chExt cx="10896253" cy="17758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A540AA4-93CA-4720-AAC1-053E50FAC3F2}"/>
                    </a:ext>
                  </a:extLst>
                </p:cNvPr>
                <p:cNvSpPr txBox="1"/>
                <p:nvPr/>
              </p:nvSpPr>
              <p:spPr>
                <a:xfrm>
                  <a:off x="691886" y="4905464"/>
                  <a:ext cx="10896253" cy="4655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457200" indent="-457200">
                    <a:buFont typeface="Arial" panose="020B0604020202020204" pitchFamily="34" charset="0"/>
                    <a:buChar char="•"/>
                  </a:pPr>
                  <a:r>
                    <a:rPr lang="en-US" sz="2800" b="0" dirty="0"/>
                    <a:t>Substituting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𝑛𝑗</m:t>
                          </m:r>
                        </m:sub>
                      </m:sSub>
                    </m:oMath>
                  </a14:m>
                  <a:r>
                    <a:rPr lang="en-US" sz="2800" dirty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a14:m>
                  <a:r>
                    <a:rPr lang="en-US" sz="2800" dirty="0"/>
                    <a:t>, and make use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800" dirty="0"/>
                    <a:t>, we have</a:t>
                  </a:r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7A540AA4-93CA-4720-AAC1-053E50FAC3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1886" y="4905464"/>
                  <a:ext cx="10896253" cy="465577"/>
                </a:xfrm>
                <a:prstGeom prst="rect">
                  <a:avLst/>
                </a:prstGeom>
                <a:blipFill>
                  <a:blip r:embed="rId9"/>
                  <a:stretch>
                    <a:fillRect l="-1846" t="-19737" r="-168" b="-4210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3708919" y="5330074"/>
                  <a:ext cx="5388848" cy="135120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̃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{</m:t>
                            </m:r>
                            <m:sSup>
                              <m:sSupPr>
                                <m:ctrlP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  <m:r>
                                  <a:rPr lang="en-US" altLang="zh-CN" sz="2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}</m:t>
                            </m:r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>
                                    <a:latin typeface="Cambria Math" panose="02040503050406030204" pitchFamily="18" charset="0"/>
                                  </a:rPr>
                                  <m:t>𝒖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8919" y="5330074"/>
                  <a:ext cx="5388848" cy="1351204"/>
                </a:xfrm>
                <a:prstGeom prst="rect">
                  <a:avLst/>
                </a:prstGeom>
                <a:blipFill>
                  <a:blip r:embed="rId10"/>
                  <a:stretch>
                    <a:fillRect t="-97222" b="-148148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404D383-16C8-42D0-88AB-0CE4701DFC5F}"/>
              </a:ext>
            </a:extLst>
          </p:cNvPr>
          <p:cNvGrpSpPr/>
          <p:nvPr/>
        </p:nvGrpSpPr>
        <p:grpSpPr>
          <a:xfrm>
            <a:off x="9428796" y="3135003"/>
            <a:ext cx="2120650" cy="1650307"/>
            <a:chOff x="9428796" y="3182628"/>
            <a:chExt cx="2120650" cy="1650307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BF407CB-763C-4E46-B262-82BDC4680A7A}"/>
                </a:ext>
              </a:extLst>
            </p:cNvPr>
            <p:cNvSpPr txBox="1"/>
            <p:nvPr/>
          </p:nvSpPr>
          <p:spPr>
            <a:xfrm>
              <a:off x="10145672" y="3570139"/>
              <a:ext cx="1403774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0" dirty="0">
                  <a:solidFill>
                    <a:srgbClr val="FF0000"/>
                  </a:solidFill>
                </a:rPr>
                <a:t>Leaving for </a:t>
              </a:r>
            </a:p>
            <a:p>
              <a:r>
                <a:rPr lang="en-US" sz="2000" b="0" dirty="0">
                  <a:solidFill>
                    <a:srgbClr val="FF0000"/>
                  </a:solidFill>
                </a:rPr>
                <a:t>Your homework.</a:t>
              </a:r>
              <a:endParaRPr 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" name="右大括号 1">
              <a:extLst>
                <a:ext uri="{FF2B5EF4-FFF2-40B4-BE49-F238E27FC236}">
                  <a16:creationId xmlns:a16="http://schemas.microsoft.com/office/drawing/2014/main" id="{FF64A44D-532C-4C54-A57A-B5929627D52A}"/>
                </a:ext>
              </a:extLst>
            </p:cNvPr>
            <p:cNvSpPr/>
            <p:nvPr/>
          </p:nvSpPr>
          <p:spPr>
            <a:xfrm>
              <a:off x="9428796" y="3182628"/>
              <a:ext cx="447256" cy="1650307"/>
            </a:xfrm>
            <a:prstGeom prst="righ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45C0CE1-0C10-4028-8F73-F08320B4E7D7}"/>
              </a:ext>
            </a:extLst>
          </p:cNvPr>
          <p:cNvSpPr txBox="1"/>
          <p:nvPr/>
        </p:nvSpPr>
        <p:spPr>
          <a:xfrm>
            <a:off x="6930593" y="4878890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5070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8" grpId="0"/>
      <p:bldP spid="20" grpId="0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46C72-7E5E-D44D-A558-33574EA50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67000" y="860265"/>
            <a:ext cx="6858000" cy="51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80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95790" y="2425600"/>
            <a:ext cx="11044133" cy="2554349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5" y="898875"/>
            <a:ext cx="11044133" cy="138424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91886" y="2466790"/>
                <a:ext cx="104431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800" b="0" dirty="0"/>
                  <a:t> lies in the space orthogonal to the principal subspace, </a:t>
                </a:r>
                <a:r>
                  <a:rPr lang="en-US" sz="2800" b="0" dirty="0">
                    <a:solidFill>
                      <a:srgbClr val="FF0000"/>
                    </a:solidFill>
                  </a:rPr>
                  <a:t>why</a:t>
                </a:r>
                <a:r>
                  <a:rPr lang="en-US" sz="2800" b="0" dirty="0"/>
                  <a:t>?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6" y="2466790"/>
                <a:ext cx="10443115" cy="430887"/>
              </a:xfrm>
              <a:prstGeom prst="rect">
                <a:avLst/>
              </a:prstGeom>
              <a:blipFill>
                <a:blip r:embed="rId3"/>
                <a:stretch>
                  <a:fillRect t="-24286" r="-992" b="-5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392942" y="909976"/>
                <a:ext cx="5484643" cy="13599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{</m:t>
                          </m:r>
                          <m:sSup>
                            <m:s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}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42" y="909976"/>
                <a:ext cx="5484643" cy="13599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426338" y="3596210"/>
                <a:ext cx="11123110" cy="12675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min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altLang="zh-CN" sz="2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sz="2800" b="1" i="1"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en-US" altLang="zh-CN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38" y="3596210"/>
                <a:ext cx="11123110" cy="126759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5" y="5142728"/>
            <a:ext cx="11044133" cy="1256849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91885" y="5258876"/>
                <a:ext cx="1065842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Let us try to obtain some intuition about the result by considering the case of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b="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b="0" dirty="0"/>
                  <a:t>.</a:t>
                </a: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885" y="5258876"/>
                <a:ext cx="10658420" cy="861774"/>
              </a:xfrm>
              <a:prstGeom prst="rect">
                <a:avLst/>
              </a:prstGeom>
              <a:blipFill>
                <a:blip r:embed="rId6"/>
                <a:stretch>
                  <a:fillRect l="-1887" t="-12057" r="-1258" b="-248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CC07D0B3-D768-4AF1-B7EE-C9E9552BDB3F}"/>
              </a:ext>
            </a:extLst>
          </p:cNvPr>
          <p:cNvSpPr txBox="1"/>
          <p:nvPr/>
        </p:nvSpPr>
        <p:spPr>
          <a:xfrm>
            <a:off x="691886" y="3059898"/>
            <a:ext cx="12743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0" dirty="0"/>
              <a:t>Then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FAF53-1E19-45DA-9AF9-39EFBB613C69}"/>
                  </a:ext>
                </a:extLst>
              </p:cNvPr>
              <p:cNvSpPr txBox="1"/>
              <p:nvPr/>
            </p:nvSpPr>
            <p:spPr>
              <a:xfrm>
                <a:off x="7329881" y="256833"/>
                <a:ext cx="4980018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A8EFAF53-1E19-45DA-9AF9-39EFBB613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81" y="256833"/>
                <a:ext cx="4980018" cy="5127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09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4" y="2230000"/>
            <a:ext cx="11044133" cy="239799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p:sp>
        <p:nvSpPr>
          <p:cNvPr id="1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05314" y="4943475"/>
            <a:ext cx="11044133" cy="1266824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758155" y="2341154"/>
                <a:ext cx="10658420" cy="21691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b="0" dirty="0"/>
                  <a:t>We </a:t>
                </a:r>
                <a:r>
                  <a:rPr lang="en-US" altLang="zh-CN" sz="2800" b="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b="0" dirty="0"/>
                  <a:t> to minimize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b="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Using Lagrange multiplier, we know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800" dirty="0"/>
                  <a:t> should be the eigenvector corresponding to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smaller</a:t>
                </a:r>
                <a:r>
                  <a:rPr lang="en-US" sz="2800" dirty="0"/>
                  <a:t> of the two eigenvalues.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Thus we should choose the principle subspace to be aligned with the eigenvector having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larger</a:t>
                </a:r>
                <a:r>
                  <a:rPr lang="en-US" sz="2800" dirty="0"/>
                  <a:t> eigenvalue. </a:t>
                </a:r>
                <a:endParaRPr lang="en-US" sz="28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5" y="2341154"/>
                <a:ext cx="10658420" cy="2169184"/>
              </a:xfrm>
              <a:prstGeom prst="rect">
                <a:avLst/>
              </a:prstGeom>
              <a:blipFill>
                <a:blip r:embed="rId3"/>
                <a:stretch>
                  <a:fillRect l="-1887" t="-4213" r="-114" b="-92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5805B2-3594-4E8E-869E-9F2E1C6CD8FF}"/>
                  </a:ext>
                </a:extLst>
              </p:cNvPr>
              <p:cNvSpPr txBox="1"/>
              <p:nvPr/>
            </p:nvSpPr>
            <p:spPr>
              <a:xfrm>
                <a:off x="3357356" y="1257005"/>
                <a:ext cx="4752391" cy="5127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b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=2,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C5805B2-3594-4E8E-869E-9F2E1C6CD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356" y="1257005"/>
                <a:ext cx="4752391" cy="512769"/>
              </a:xfrm>
              <a:prstGeom prst="rect">
                <a:avLst/>
              </a:prstGeom>
              <a:blipFill>
                <a:blip r:embed="rId4"/>
                <a:stretch>
                  <a:fillRect l="-770" t="-13095" b="-34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9541DB8-1144-48A4-8DA4-72942C2805DC}"/>
                  </a:ext>
                </a:extLst>
              </p:cNvPr>
              <p:cNvSpPr/>
              <p:nvPr/>
            </p:nvSpPr>
            <p:spPr>
              <a:xfrm>
                <a:off x="758155" y="5080407"/>
                <a:ext cx="10491481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For the case when the eigenvalues are equal, any choice of principal direction will give rise to the same value of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sz="2800" dirty="0"/>
                  <a:t>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89541DB8-1144-48A4-8DA4-72942C2805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155" y="5080407"/>
                <a:ext cx="10491481" cy="954107"/>
              </a:xfrm>
              <a:prstGeom prst="rect">
                <a:avLst/>
              </a:prstGeom>
              <a:blipFill>
                <a:blip r:embed="rId6"/>
                <a:stretch>
                  <a:fillRect l="-1046" t="-5732" r="-1220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6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10681" y="1136999"/>
            <a:ext cx="11044133" cy="4101494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0681" y="120127"/>
            <a:ext cx="68277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Minimum-error Formulation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/>
              <p:nvPr/>
            </p:nvSpPr>
            <p:spPr>
              <a:xfrm>
                <a:off x="663522" y="1248153"/>
                <a:ext cx="10658420" cy="29911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Generally, the solution to the minimization of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/>
                  <a:t> is obtained by choosing the </a:t>
                </a:r>
                <a14:m>
                  <m:oMath xmlns:m="http://schemas.openxmlformats.org/officeDocument/2006/math"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 to be the eigenvectors of the covariance matrix given by 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𝑺</m:t>
                    </m:r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altLang="zh-CN" sz="2800" b="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b="0" i="1" dirty="0"/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corresponding value of the loss measure is then given by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b="0" i="1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7A540AA4-93CA-4720-AAC1-053E50FAC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22" y="1248153"/>
                <a:ext cx="10658420" cy="2991140"/>
              </a:xfrm>
              <a:prstGeom prst="rect">
                <a:avLst/>
              </a:prstGeom>
              <a:blipFill>
                <a:blip r:embed="rId3"/>
                <a:stretch>
                  <a:fillRect l="-1888" t="-3469" r="-20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97620" y="4206503"/>
                <a:ext cx="10658420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Eigenvectors defining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principal</a:t>
                </a:r>
                <a:r>
                  <a:rPr lang="en-US" altLang="zh-CN" sz="2800" dirty="0"/>
                  <a:t> subspace are those corresponding to the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sz="2800" dirty="0"/>
                  <a:t>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largest</a:t>
                </a:r>
                <a:r>
                  <a:rPr lang="en-US" altLang="zh-CN" sz="2800" dirty="0"/>
                  <a:t> eigenvalues.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620" y="4206503"/>
                <a:ext cx="10658420" cy="954107"/>
              </a:xfrm>
              <a:prstGeom prst="rect">
                <a:avLst/>
              </a:prstGeom>
              <a:blipFill>
                <a:blip r:embed="rId4"/>
                <a:stretch>
                  <a:fillRect l="-1030" t="-5732" r="-1201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6288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3056405C-FC93-4EBD-A1A5-0CE944719242}"/>
              </a:ext>
            </a:extLst>
          </p:cNvPr>
          <p:cNvSpPr/>
          <p:nvPr/>
        </p:nvSpPr>
        <p:spPr>
          <a:xfrm>
            <a:off x="410680" y="1185401"/>
            <a:ext cx="11043902" cy="183693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0680" y="1294262"/>
                <a:ext cx="1077630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Given a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square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matrix with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800" dirty="0"/>
                  <a:t> linearly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independent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dirty="0"/>
                  <a:t>eigenvectors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800" dirty="0"/>
                  <a:t>, we have an eigenvalue decomposition </a:t>
                </a:r>
              </a:p>
              <a:p>
                <a:pPr algn="just"/>
                <a:endParaRPr lang="en-US" altLang="zh-CN" sz="2800" b="1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294262"/>
                <a:ext cx="10776303" cy="1384995"/>
              </a:xfrm>
              <a:prstGeom prst="rect">
                <a:avLst/>
              </a:prstGeom>
              <a:blipFill>
                <a:blip r:embed="rId2"/>
                <a:stretch>
                  <a:fillRect l="-962" t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3957675" y="2352747"/>
                <a:ext cx="148354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𝑨𝑽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</m:oMath>
                  </m:oMathPara>
                </a14:m>
                <a:endParaRPr lang="zh-CN" altLang="en-US" sz="2800" b="1" i="1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675" y="2352747"/>
                <a:ext cx="1483548" cy="43088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5798831" y="2362371"/>
                <a:ext cx="1846275" cy="4406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l-GR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sSup>
                        <m:sSupPr>
                          <m:ctrlPr>
                            <a:rPr lang="el-GR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zh-CN" altLang="en-US" sz="2800" b="1" i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8831" y="2362371"/>
                <a:ext cx="1846275" cy="4406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410681" y="120127"/>
            <a:ext cx="637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Eigenvalue Decomposition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6BA95E-56D4-414A-B90B-86AC029AFDF8}"/>
              </a:ext>
            </a:extLst>
          </p:cNvPr>
          <p:cNvGrpSpPr/>
          <p:nvPr/>
        </p:nvGrpSpPr>
        <p:grpSpPr>
          <a:xfrm>
            <a:off x="410680" y="3279421"/>
            <a:ext cx="11043902" cy="2393178"/>
            <a:chOff x="410680" y="3279421"/>
            <a:chExt cx="11043902" cy="2393178"/>
          </a:xfrm>
        </p:grpSpPr>
        <p:sp>
          <p:nvSpPr>
            <p:cNvPr id="9" name="矩形: 圆角 7">
              <a:extLst>
                <a:ext uri="{FF2B5EF4-FFF2-40B4-BE49-F238E27FC236}">
                  <a16:creationId xmlns:a16="http://schemas.microsoft.com/office/drawing/2014/main" id="{0664D098-28F0-48BE-B451-9450677BC128}"/>
                </a:ext>
              </a:extLst>
            </p:cNvPr>
            <p:cNvSpPr/>
            <p:nvPr/>
          </p:nvSpPr>
          <p:spPr>
            <a:xfrm>
              <a:off x="410680" y="3279421"/>
              <a:ext cx="11043902" cy="2393178"/>
            </a:xfrm>
            <a:prstGeom prst="roundRect">
              <a:avLst>
                <a:gd name="adj" fmla="val 3573"/>
              </a:avLst>
            </a:prstGeom>
            <a:solidFill>
              <a:srgbClr val="E6F5F0"/>
            </a:solidFill>
            <a:ln>
              <a:solidFill>
                <a:srgbClr val="FFFBD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3163069" y="4869033"/>
                  <a:ext cx="5438476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800" dirty="0"/>
                    <a:t> </a:t>
                  </a:r>
                  <a14:m>
                    <m:oMath xmlns:m="http://schemas.openxmlformats.org/officeDocument/2006/math">
                      <m:r>
                        <a:rPr lang="el-G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𝑑𝑖𝑎𝑔</m:t>
                      </m:r>
                      <m:d>
                        <m:d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dirty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3069" y="4869033"/>
                  <a:ext cx="5438476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78F7365-D79B-42F4-8307-86952315DA91}"/>
                    </a:ext>
                  </a:extLst>
                </p:cNvPr>
                <p:cNvSpPr/>
                <p:nvPr/>
              </p:nvSpPr>
              <p:spPr>
                <a:xfrm>
                  <a:off x="410680" y="3355494"/>
                  <a:ext cx="10776303" cy="138499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571500" indent="-571500" algn="just">
                    <a:buFont typeface="Wingdings" panose="05000000000000000000" pitchFamily="2" charset="2"/>
                    <a:buChar char="n"/>
                  </a:pPr>
                  <a:r>
                    <a:rPr lang="en-US" altLang="zh-CN" sz="2800" b="1" u="sng" dirty="0">
                      <a:solidFill>
                        <a:srgbClr val="FF0000"/>
                      </a:solidFill>
                    </a:rPr>
                    <a:t>Note</a:t>
                  </a:r>
                </a:p>
                <a:p>
                  <a:pPr marL="1028700" lvl="1" indent="-571500" algn="just">
                    <a:buFont typeface="Wingdings" panose="05000000000000000000" pitchFamily="2" charset="2"/>
                    <a:buChar char="n"/>
                  </a:pPr>
                  <a:r>
                    <a:rPr lang="en-US" altLang="zh-CN" sz="2800" dirty="0"/>
                    <a:t>Columns of</a:t>
                  </a:r>
                  <a:r>
                    <a:rPr lang="en-US" altLang="zh-CN" sz="2800" b="1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𝑽</m:t>
                      </m:r>
                    </m:oMath>
                  </a14:m>
                  <a:r>
                    <a:rPr lang="en-US" altLang="zh-CN" sz="2800" dirty="0"/>
                    <a:t> are eigenvectors of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endParaRPr lang="en-US" altLang="zh-CN" sz="2800" b="1" dirty="0"/>
                </a:p>
                <a:p>
                  <a:pPr marL="1028700" lvl="1" indent="-571500" algn="just">
                    <a:buFont typeface="Wingdings" panose="05000000000000000000" pitchFamily="2" charset="2"/>
                    <a:buChar char="n"/>
                  </a:pPr>
                  <a:r>
                    <a:rPr lang="en-US" altLang="zh-CN" sz="2800" dirty="0"/>
                    <a:t>Diagonal elements of </a:t>
                  </a:r>
                  <a14:m>
                    <m:oMath xmlns:m="http://schemas.openxmlformats.org/officeDocument/2006/math">
                      <m:r>
                        <a:rPr lang="el-G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r>
                        <a:rPr lang="el-GR" altLang="zh-CN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altLang="zh-CN" sz="2800" dirty="0"/>
                    <a:t>are eigenvalues of </a:t>
                  </a:r>
                  <a14:m>
                    <m:oMath xmlns:m="http://schemas.openxmlformats.org/officeDocument/2006/math"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endParaRPr lang="en-US" altLang="zh-CN" sz="2800" b="1" dirty="0"/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78F7365-D79B-42F4-8307-86952315DA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0680" y="3355494"/>
                  <a:ext cx="10776303" cy="1384995"/>
                </a:xfrm>
                <a:prstGeom prst="rect">
                  <a:avLst/>
                </a:prstGeom>
                <a:blipFill>
                  <a:blip r:embed="rId6"/>
                  <a:stretch>
                    <a:fillRect l="-962" t="-3947" b="-1140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2037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38" y="3552772"/>
            <a:ext cx="10988593" cy="1582380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39" y="1455788"/>
            <a:ext cx="10988593" cy="1611261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0EA3F2-16E2-42F5-B835-DD899CF46BBC}"/>
              </a:ext>
            </a:extLst>
          </p:cNvPr>
          <p:cNvSpPr/>
          <p:nvPr/>
        </p:nvSpPr>
        <p:spPr>
          <a:xfrm>
            <a:off x="603638" y="1555201"/>
            <a:ext cx="1115021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Feature extraction 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All original features are used.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Transformed features are linear combinations of the original features </a:t>
            </a:r>
            <a:endParaRPr lang="en-US" sz="2800" dirty="0">
              <a:solidFill>
                <a:srgbClr val="000000"/>
              </a:solidFill>
            </a:endParaRPr>
          </a:p>
          <a:p>
            <a:pPr lvl="2" algn="just"/>
            <a:endParaRPr lang="en-US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FC70A9-83D7-4C05-959F-31898B44F8FD}"/>
              </a:ext>
            </a:extLst>
          </p:cNvPr>
          <p:cNvSpPr/>
          <p:nvPr/>
        </p:nvSpPr>
        <p:spPr>
          <a:xfrm>
            <a:off x="603639" y="3652184"/>
            <a:ext cx="1078252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/>
                </a:solidFill>
              </a:rPr>
              <a:t>Feature selection 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Only a subset of the original features are used.</a:t>
            </a:r>
          </a:p>
          <a:p>
            <a:pPr lvl="2" algn="just"/>
            <a:endParaRPr lang="en-US" sz="3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2914283-DDF9-4AA2-86ED-D846BD4A8D01}"/>
              </a:ext>
            </a:extLst>
          </p:cNvPr>
          <p:cNvSpPr txBox="1"/>
          <p:nvPr/>
        </p:nvSpPr>
        <p:spPr>
          <a:xfrm>
            <a:off x="410681" y="120127"/>
            <a:ext cx="95329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Feature Extraction VS. 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1215172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A497B3FE-59CE-44A1-87A4-DAB53D3769DE}"/>
              </a:ext>
            </a:extLst>
          </p:cNvPr>
          <p:cNvSpPr/>
          <p:nvPr/>
        </p:nvSpPr>
        <p:spPr>
          <a:xfrm>
            <a:off x="410680" y="1185401"/>
            <a:ext cx="11043902" cy="5359778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410680" y="1132337"/>
                <a:ext cx="10776303" cy="4708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b="1" dirty="0">
                    <a:solidFill>
                      <a:srgbClr val="FF0000"/>
                    </a:solidFill>
                  </a:rPr>
                  <a:t>Note</a:t>
                </a:r>
              </a:p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If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is non-singular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All eigenvalues are non-zero  </a:t>
                </a:r>
              </a:p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If </a:t>
                </a:r>
                <a:r>
                  <a:rPr lang="en-US" altLang="zh-CN" sz="2800" b="1" i="1" dirty="0"/>
                  <a:t>A</a:t>
                </a:r>
                <a:r>
                  <a:rPr lang="en-US" altLang="zh-CN" sz="2800" dirty="0"/>
                  <a:t> is real and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symmetric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All eigenvalues are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real</a:t>
                </a:r>
                <a:r>
                  <a:rPr lang="en-US" altLang="zh-CN" sz="2800" dirty="0"/>
                  <a:t>.</a:t>
                </a:r>
              </a:p>
              <a:p>
                <a:pPr marL="1028700" lvl="1" indent="-571500" algn="just">
                  <a:spcBef>
                    <a:spcPts val="1200"/>
                  </a:spcBef>
                  <a:spcAft>
                    <a:spcPts val="1200"/>
                  </a:spcAft>
                  <a:buFont typeface="Wingdings" panose="05000000000000000000" pitchFamily="2" charset="2"/>
                  <a:buChar char="n"/>
                </a:pPr>
                <a:endParaRPr lang="en-US" altLang="zh-CN" sz="2800" dirty="0"/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The eigenvectors for distinct eigenvalues are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orthogonal</a:t>
                </a:r>
                <a:r>
                  <a:rPr lang="en-US" altLang="zh-CN" sz="2800" dirty="0"/>
                  <a:t>. </a:t>
                </a:r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endParaRPr lang="en-US" altLang="zh-CN" sz="2800" dirty="0"/>
              </a:p>
              <a:p>
                <a:pPr marL="1028700" lvl="1" indent="-571500" algn="just">
                  <a:buFont typeface="Wingdings" panose="05000000000000000000" pitchFamily="2" charset="2"/>
                  <a:buChar char="n"/>
                </a:pPr>
                <a:endParaRPr lang="en-US" altLang="zh-CN" sz="2800" dirty="0"/>
              </a:p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If A is positive definite, then all eigenvalues are </a:t>
                </a:r>
                <a:r>
                  <a:rPr lang="en-US" altLang="zh-CN" sz="2800" i="1" dirty="0">
                    <a:solidFill>
                      <a:srgbClr val="FF0000"/>
                    </a:solidFill>
                  </a:rPr>
                  <a:t>positive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132337"/>
                <a:ext cx="10776303" cy="4708981"/>
              </a:xfrm>
              <a:prstGeom prst="rect">
                <a:avLst/>
              </a:prstGeom>
              <a:blipFill>
                <a:blip r:embed="rId2"/>
                <a:stretch>
                  <a:fillRect l="-962" t="-1295" b="-2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06311" y="4596900"/>
                <a:ext cx="6343018" cy="4978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{1,2}</m:t>
                        </m:r>
                      </m:sub>
                    </m:sSub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{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}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311" y="4596900"/>
                <a:ext cx="6343018" cy="497893"/>
              </a:xfrm>
              <a:prstGeom prst="rect">
                <a:avLst/>
              </a:prstGeom>
              <a:blipFill rotWithShape="0">
                <a:blip r:embed="rId4"/>
                <a:stretch>
                  <a:fillRect t="-8537" b="-20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85956" y="3421105"/>
                <a:ext cx="4806700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b="1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956" y="3421105"/>
                <a:ext cx="4806700" cy="468205"/>
              </a:xfrm>
              <a:prstGeom prst="rect">
                <a:avLst/>
              </a:prstGeom>
              <a:blipFill rotWithShape="0">
                <a:blip r:embed="rId5"/>
                <a:stretch>
                  <a:fillRect l="-1901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731550" y="5964891"/>
                <a:ext cx="6303008" cy="468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sz="2400" dirty="0"/>
                  <a:t>, then if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1550" y="5964891"/>
                <a:ext cx="6303008" cy="468205"/>
              </a:xfrm>
              <a:prstGeom prst="rect">
                <a:avLst/>
              </a:prstGeom>
              <a:blipFill>
                <a:blip r:embed="rId6"/>
                <a:stretch>
                  <a:fillRect t="-9091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410681" y="120127"/>
            <a:ext cx="63711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Eigenvalue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10571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185401"/>
            <a:ext cx="10850942" cy="144349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BC583BA-D257-41F4-81F4-12D498438E85}"/>
              </a:ext>
            </a:extLst>
          </p:cNvPr>
          <p:cNvSpPr txBox="1"/>
          <p:nvPr/>
        </p:nvSpPr>
        <p:spPr>
          <a:xfrm>
            <a:off x="603639" y="1334708"/>
            <a:ext cx="104944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/>
              <a:t>In practice, we compute the PCs via singular value decomposition (</a:t>
            </a:r>
            <a:r>
              <a:rPr lang="en-US" altLang="zh-CN" sz="2800" dirty="0">
                <a:solidFill>
                  <a:srgbClr val="FF0000"/>
                </a:solidFill>
              </a:rPr>
              <a:t>SVD</a:t>
            </a:r>
            <a:r>
              <a:rPr lang="en-US" altLang="zh-CN" sz="2800" dirty="0"/>
              <a:t>) on the </a:t>
            </a:r>
            <a:r>
              <a:rPr lang="en-US" altLang="zh-CN" sz="2800" dirty="0">
                <a:solidFill>
                  <a:srgbClr val="FF0000"/>
                </a:solidFill>
              </a:rPr>
              <a:t>centered</a:t>
            </a:r>
            <a:r>
              <a:rPr lang="en-US" altLang="zh-CN" sz="2800" dirty="0"/>
              <a:t> data matrix.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903E5B-1B14-4B3D-A344-0739425578CC}"/>
              </a:ext>
            </a:extLst>
          </p:cNvPr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9717000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24955" y="1001265"/>
            <a:ext cx="10776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just">
              <a:buFont typeface="Wingdings" panose="05000000000000000000" pitchFamily="2" charset="2"/>
              <a:buChar char="n"/>
            </a:pPr>
            <a:r>
              <a:rPr lang="en-US" altLang="zh-CN" sz="2800" b="1" dirty="0"/>
              <a:t>“The highpoint of linear algebra”--- </a:t>
            </a:r>
            <a:r>
              <a:rPr lang="en-US" altLang="zh-CN" sz="2800" i="1" dirty="0" err="1"/>
              <a:t>Gillert</a:t>
            </a:r>
            <a:r>
              <a:rPr lang="en-US" altLang="zh-CN" sz="2800" i="1" dirty="0"/>
              <a:t> </a:t>
            </a:r>
            <a:r>
              <a:rPr lang="en-US" altLang="zh-CN" sz="2800" i="1" dirty="0" err="1"/>
              <a:t>Strang</a:t>
            </a:r>
            <a:endParaRPr lang="en-US" altLang="zh-CN" sz="2800" i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6258" y="1728787"/>
            <a:ext cx="1905000" cy="2867025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" y="1636182"/>
            <a:ext cx="7772400" cy="491055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603531" y="4800114"/>
            <a:ext cx="8322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1934~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28137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24955" y="1001265"/>
                <a:ext cx="10776303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matrix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 of rank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/>
                  <a:t> can be decomposed into: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5" y="1001265"/>
                <a:ext cx="10776303" cy="530915"/>
              </a:xfrm>
              <a:prstGeom prst="rect">
                <a:avLst/>
              </a:prstGeom>
              <a:blipFill>
                <a:blip r:embed="rId2"/>
                <a:stretch>
                  <a:fillRect l="-962" t="-919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0681" y="4339067"/>
                <a:ext cx="11657494" cy="22934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Orthogonal matrix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400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400" dirty="0"/>
                  <a:t>, and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b="1" dirty="0"/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The columns of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400" dirty="0"/>
                  <a:t> are defined as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left singular vectors</a:t>
                </a:r>
                <a:r>
                  <a:rPr lang="en-US" altLang="zh-CN" sz="2400" dirty="0"/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Orthogonal matrix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400" dirty="0"/>
                  <a:t>:</a:t>
                </a:r>
                <a14:m>
                  <m:oMath xmlns:m="http://schemas.openxmlformats.org/officeDocument/2006/math">
                    <m:r>
                      <a:rPr lang="en-US" altLang="zh-CN" sz="2400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CN" sz="2400" dirty="0"/>
                  <a:t> , and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altLang="zh-CN" sz="2400" dirty="0"/>
              </a:p>
              <a:p>
                <a:pPr marL="800100" lvl="1" indent="-34290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The columns of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400" dirty="0"/>
                  <a:t> are defined as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right singular vectors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  <a:p>
                <a:pPr marL="342900" indent="-34290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Rectangular diagonal matrix 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400" dirty="0"/>
                  <a:t>: we arrange the </a:t>
                </a:r>
                <a:r>
                  <a:rPr lang="en-US" altLang="zh-CN" sz="2400" i="1" dirty="0">
                    <a:solidFill>
                      <a:srgbClr val="FF0000"/>
                    </a:solidFill>
                  </a:rPr>
                  <a:t>singular values </a:t>
                </a:r>
                <a:r>
                  <a:rPr lang="en-US" altLang="zh-CN" sz="24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&gt;0.</m:t>
                    </m:r>
                  </m:oMath>
                </a14:m>
                <a:r>
                  <a:rPr lang="en-US" altLang="zh-CN" sz="2400" dirty="0">
                    <a:solidFill>
                      <a:srgbClr val="FF0000"/>
                    </a:solidFill>
                  </a:rPr>
                  <a:t>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4339067"/>
                <a:ext cx="11657494" cy="2293448"/>
              </a:xfrm>
              <a:prstGeom prst="rect">
                <a:avLst/>
              </a:prstGeom>
              <a:blipFill>
                <a:blip r:embed="rId3"/>
                <a:stretch>
                  <a:fillRect l="-680" b="-5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58" y="1888642"/>
            <a:ext cx="5938797" cy="2313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3973367" y="1627961"/>
                <a:ext cx="9278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367" y="1627961"/>
                <a:ext cx="9278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8283278" y="1627961"/>
                <a:ext cx="796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78" y="1627961"/>
                <a:ext cx="7964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290327" y="1627961"/>
                <a:ext cx="8300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27" y="1627961"/>
                <a:ext cx="8300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971025" y="1579465"/>
                <a:ext cx="1921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25" y="1579465"/>
                <a:ext cx="1921616" cy="461665"/>
              </a:xfrm>
              <a:prstGeom prst="rect">
                <a:avLst/>
              </a:prstGeom>
              <a:blipFill>
                <a:blip r:embed="rId8"/>
                <a:stretch>
                  <a:fillRect l="-411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0681" y="120127"/>
            <a:ext cx="1134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FD4661-7DFD-4753-A2AC-AB2C74F18294}"/>
                  </a:ext>
                </a:extLst>
              </p:cNvPr>
              <p:cNvSpPr/>
              <p:nvPr/>
            </p:nvSpPr>
            <p:spPr>
              <a:xfrm>
                <a:off x="4275383" y="225485"/>
                <a:ext cx="643734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000" i="1" dirty="0"/>
                  <a:t>rank</a:t>
                </a:r>
                <a:r>
                  <a:rPr lang="en-US" altLang="zh-CN" sz="2000" dirty="0"/>
                  <a:t>: the number of linearly independent rows (or columns)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𝑟𝑎𝑛𝑘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𝑚𝑖𝑛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000" i="1" dirty="0" err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0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1FD4661-7DFD-4753-A2AC-AB2C74F182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383" y="225485"/>
                <a:ext cx="6437340" cy="707886"/>
              </a:xfrm>
              <a:prstGeom prst="rect">
                <a:avLst/>
              </a:prstGeom>
              <a:blipFill>
                <a:blip r:embed="rId9"/>
                <a:stretch>
                  <a:fillRect l="-947" t="-5172" r="-284" b="-77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3E0CD548-9161-44D4-B817-6DFD99C4D965}"/>
              </a:ext>
            </a:extLst>
          </p:cNvPr>
          <p:cNvSpPr/>
          <p:nvPr/>
        </p:nvSpPr>
        <p:spPr>
          <a:xfrm>
            <a:off x="8451911" y="4463042"/>
            <a:ext cx="3438094" cy="1323439"/>
          </a:xfrm>
          <a:prstGeom prst="rect">
            <a:avLst/>
          </a:prstGeom>
          <a:ln w="28575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An orthogonal matrix is a square matrix whose columns and rows are orthogonal unit vectors (orthonormal vectors).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6467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0681" y="120127"/>
            <a:ext cx="11342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</a:t>
            </a:r>
            <a:endParaRPr lang="zh-CN" altLang="en-US" sz="44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7F9D567-0D8D-44EF-9400-DDC534F39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5807" y="0"/>
            <a:ext cx="5880386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AD5548E-39B6-446D-82EF-E9EDD529E6BA}"/>
              </a:ext>
            </a:extLst>
          </p:cNvPr>
          <p:cNvSpPr/>
          <p:nvPr/>
        </p:nvSpPr>
        <p:spPr>
          <a:xfrm>
            <a:off x="3503843" y="1552575"/>
            <a:ext cx="60007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2A44B2-660C-4704-A0F6-2ABD0B3C6CE0}"/>
              </a:ext>
            </a:extLst>
          </p:cNvPr>
          <p:cNvSpPr txBox="1"/>
          <p:nvPr/>
        </p:nvSpPr>
        <p:spPr>
          <a:xfrm>
            <a:off x="3503843" y="1316205"/>
            <a:ext cx="6511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/>
              <a:t>A</a:t>
            </a:r>
            <a:endParaRPr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6324277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7">
            <a:extLst>
              <a:ext uri="{FF2B5EF4-FFF2-40B4-BE49-F238E27FC236}">
                <a16:creationId xmlns:a16="http://schemas.microsoft.com/office/drawing/2014/main" id="{B5010384-3282-4F5D-90BD-BB6389E39041}"/>
              </a:ext>
            </a:extLst>
          </p:cNvPr>
          <p:cNvSpPr/>
          <p:nvPr/>
        </p:nvSpPr>
        <p:spPr>
          <a:xfrm>
            <a:off x="344351" y="3361953"/>
            <a:ext cx="11360767" cy="1823576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" name="矩形: 圆角 7">
            <a:extLst>
              <a:ext uri="{FF2B5EF4-FFF2-40B4-BE49-F238E27FC236}">
                <a16:creationId xmlns:a16="http://schemas.microsoft.com/office/drawing/2014/main" id="{94E99398-6051-4032-B0DB-0631A0AF6BAF}"/>
              </a:ext>
            </a:extLst>
          </p:cNvPr>
          <p:cNvSpPr/>
          <p:nvPr/>
        </p:nvSpPr>
        <p:spPr>
          <a:xfrm>
            <a:off x="344351" y="1112621"/>
            <a:ext cx="11360767" cy="195442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4E16E6-2D19-4DC2-9759-2A8F6F395008}"/>
                  </a:ext>
                </a:extLst>
              </p:cNvPr>
              <p:cNvSpPr/>
              <p:nvPr/>
            </p:nvSpPr>
            <p:spPr>
              <a:xfrm>
                <a:off x="410681" y="1165034"/>
                <a:ext cx="11112725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800" dirty="0"/>
                  <a:t> are orthogonal matrices. The columns of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800" dirty="0"/>
                  <a:t> are basis vectors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800" dirty="0"/>
                  <a:t>, respectively.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F4E16E6-2D19-4DC2-9759-2A8F6F3950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165034"/>
                <a:ext cx="11112725" cy="954107"/>
              </a:xfrm>
              <a:prstGeom prst="rect">
                <a:avLst/>
              </a:prstGeom>
              <a:blipFill>
                <a:blip r:embed="rId2"/>
                <a:stretch>
                  <a:fillRect t="-5732" r="-1152" b="-17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DBE0A44-4A78-48AB-869F-90C3793AEE47}"/>
                  </a:ext>
                </a:extLst>
              </p:cNvPr>
              <p:cNvSpPr/>
              <p:nvPr/>
            </p:nvSpPr>
            <p:spPr>
              <a:xfrm>
                <a:off x="505224" y="3361953"/>
                <a:ext cx="11181551" cy="18235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800" dirty="0"/>
                  <a:t>The linear transformation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 can be interpreted as a composition of three geometrical transformations: a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rotation or reflection </a:t>
                </a:r>
                <a:r>
                  <a:rPr lang="en-US" altLang="zh-CN" sz="28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), followed by a coordinate-by-coordinate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scaling</a:t>
                </a:r>
                <a:r>
                  <a:rPr lang="en-US" altLang="zh-CN" sz="28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2800" b="1" i="0" dirty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800" dirty="0"/>
                  <a:t>), followed by another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rotation or reflection</a:t>
                </a:r>
                <a:r>
                  <a:rPr lang="en-US" altLang="zh-CN" sz="2800" dirty="0"/>
                  <a:t> (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). 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ADBE0A44-4A78-48AB-869F-90C3793AE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24" y="3361953"/>
                <a:ext cx="11181551" cy="1823576"/>
              </a:xfrm>
              <a:prstGeom prst="rect">
                <a:avLst/>
              </a:prstGeom>
              <a:blipFill>
                <a:blip r:embed="rId3"/>
                <a:stretch>
                  <a:fillRect l="-1145" t="-3344" r="-1091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62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F57E38-1480-45FA-BD2A-C6E60AA3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518" y="889568"/>
            <a:ext cx="6276607" cy="5706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C86FBD-DBA0-42CA-9D93-DEB72B4D5BF3}"/>
                  </a:ext>
                </a:extLst>
              </p:cNvPr>
              <p:cNvSpPr txBox="1"/>
              <p:nvPr/>
            </p:nvSpPr>
            <p:spPr>
              <a:xfrm>
                <a:off x="8153400" y="1259055"/>
                <a:ext cx="503663" cy="523220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60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4C86FBD-DBA0-42CA-9D93-DEB72B4D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00" y="1259055"/>
                <a:ext cx="50366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164728-C6C8-4F78-8CA7-5ED8C3F56730}"/>
                  </a:ext>
                </a:extLst>
              </p:cNvPr>
              <p:cNvSpPr txBox="1"/>
              <p:nvPr/>
            </p:nvSpPr>
            <p:spPr>
              <a:xfrm>
                <a:off x="7305675" y="5706822"/>
                <a:ext cx="541367" cy="584775"/>
              </a:xfrm>
              <a:prstGeom prst="rect">
                <a:avLst/>
              </a:prstGeom>
              <a:solidFill>
                <a:srgbClr val="B3B3B3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dirty="0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66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C164728-C6C8-4F78-8CA7-5ED8C3F567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675" y="5706822"/>
                <a:ext cx="541367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FFF522-2BB6-420E-A8E2-47F972F7829B}"/>
                  </a:ext>
                </a:extLst>
              </p:cNvPr>
              <p:cNvSpPr/>
              <p:nvPr/>
            </p:nvSpPr>
            <p:spPr>
              <a:xfrm>
                <a:off x="142740" y="803591"/>
                <a:ext cx="5562968" cy="3060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Illustration of the SVD of a real 2×2 matrix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/>
                  <a:t>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Top</a:t>
                </a:r>
                <a:r>
                  <a:rPr lang="en-US" altLang="zh-CN" sz="2400" dirty="0"/>
                  <a:t>: The action of </a:t>
                </a:r>
                <a14:m>
                  <m:oMath xmlns:m="http://schemas.openxmlformats.org/officeDocument/2006/math">
                    <m:r>
                      <a:rPr lang="en-US" altLang="zh-CN" sz="2400" b="1" i="0" dirty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altLang="zh-CN" sz="2400" dirty="0"/>
                  <a:t>.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Left</a:t>
                </a:r>
                <a:r>
                  <a:rPr lang="en-US" altLang="zh-CN" sz="2400" dirty="0"/>
                  <a:t>: The action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/>
                  <a:t>, a rotation.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Bottom</a:t>
                </a:r>
                <a:r>
                  <a:rPr lang="en-US" altLang="zh-CN" sz="2400" dirty="0"/>
                  <a:t>: The action of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400" dirty="0"/>
                  <a:t>, a scaling by the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dirty="0"/>
                  <a:t> horizontally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/>
                  <a:t> vertically. </a:t>
                </a:r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400" b="1" dirty="0"/>
                  <a:t>Right</a:t>
                </a:r>
                <a:r>
                  <a:rPr lang="en-US" altLang="zh-CN" sz="2400" dirty="0"/>
                  <a:t>: The action of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400" dirty="0"/>
                  <a:t>, another rotation.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1FFF522-2BB6-420E-A8E2-47F972F782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740" y="803591"/>
                <a:ext cx="5562968" cy="3060068"/>
              </a:xfrm>
              <a:prstGeom prst="rect">
                <a:avLst/>
              </a:prstGeom>
              <a:blipFill>
                <a:blip r:embed="rId5"/>
                <a:stretch>
                  <a:fillRect l="-1643" t="-2390" r="-3286" b="-3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189ACDB1-777A-4078-A155-8D65746BB8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360" b="54983"/>
          <a:stretch/>
        </p:blipFill>
        <p:spPr>
          <a:xfrm>
            <a:off x="1485262" y="4092513"/>
            <a:ext cx="3458213" cy="219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26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7">
            <a:extLst>
              <a:ext uri="{FF2B5EF4-FFF2-40B4-BE49-F238E27FC236}">
                <a16:creationId xmlns:a16="http://schemas.microsoft.com/office/drawing/2014/main" id="{0F50B554-B515-4165-971F-DB5458C0A87C}"/>
              </a:ext>
            </a:extLst>
          </p:cNvPr>
          <p:cNvSpPr/>
          <p:nvPr/>
        </p:nvSpPr>
        <p:spPr>
          <a:xfrm>
            <a:off x="410679" y="3428760"/>
            <a:ext cx="11360767" cy="3200640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9" name="矩形: 圆角 7">
            <a:extLst>
              <a:ext uri="{FF2B5EF4-FFF2-40B4-BE49-F238E27FC236}">
                <a16:creationId xmlns:a16="http://schemas.microsoft.com/office/drawing/2014/main" id="{100884E8-C7D1-4CCF-A544-9A797CDD5ABE}"/>
              </a:ext>
            </a:extLst>
          </p:cNvPr>
          <p:cNvSpPr/>
          <p:nvPr/>
        </p:nvSpPr>
        <p:spPr>
          <a:xfrm>
            <a:off x="410679" y="968943"/>
            <a:ext cx="11360767" cy="209091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1FFF522-2BB6-420E-A8E2-47F972F7829B}"/>
              </a:ext>
            </a:extLst>
          </p:cNvPr>
          <p:cNvSpPr/>
          <p:nvPr/>
        </p:nvSpPr>
        <p:spPr>
          <a:xfrm>
            <a:off x="410681" y="1127441"/>
            <a:ext cx="556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Given the matrix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AF8729-1D90-4141-A5B1-720AEC04AB89}"/>
                  </a:ext>
                </a:extLst>
              </p:cNvPr>
              <p:cNvSpPr txBox="1"/>
              <p:nvPr/>
            </p:nvSpPr>
            <p:spPr>
              <a:xfrm>
                <a:off x="2729650" y="1051554"/>
                <a:ext cx="154010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CAF8729-1D90-4141-A5B1-720AEC04A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50" y="1051554"/>
                <a:ext cx="1540102" cy="6134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F4781D-A0F2-4448-A9A9-0EEB95060DD5}"/>
                  </a:ext>
                </a:extLst>
              </p:cNvPr>
              <p:cNvSpPr txBox="1"/>
              <p:nvPr/>
            </p:nvSpPr>
            <p:spPr>
              <a:xfrm>
                <a:off x="410681" y="2189810"/>
                <a:ext cx="3288016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.8174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−0.5760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0.5760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0.8174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3F4781D-A0F2-4448-A9A9-0EEB95060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2189810"/>
                <a:ext cx="3288016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7E3627-E109-4205-B923-718EE38451EA}"/>
                  </a:ext>
                </a:extLst>
              </p:cNvPr>
              <p:cNvSpPr txBox="1"/>
              <p:nvPr/>
            </p:nvSpPr>
            <p:spPr>
              <a:xfrm>
                <a:off x="8035075" y="2189810"/>
                <a:ext cx="341619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.9327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0.3606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−0.3606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0.9327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DD7E3627-E109-4205-B923-718EE3845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75" y="2189810"/>
                <a:ext cx="3416192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FE277D-630C-4676-98FC-F5ACD91ABAD3}"/>
                  </a:ext>
                </a:extLst>
              </p:cNvPr>
              <p:cNvSpPr txBox="1"/>
              <p:nvPr/>
            </p:nvSpPr>
            <p:spPr>
              <a:xfrm>
                <a:off x="4360737" y="2189810"/>
                <a:ext cx="3012299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.8643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0.2588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9FE277D-630C-4676-98FC-F5ACD91AB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737" y="2189810"/>
                <a:ext cx="3012299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61B4033-92B4-4E43-9178-B461E0D0B647}"/>
                  </a:ext>
                </a:extLst>
              </p:cNvPr>
              <p:cNvSpPr/>
              <p:nvPr/>
            </p:nvSpPr>
            <p:spPr>
              <a:xfrm>
                <a:off x="410680" y="3549230"/>
                <a:ext cx="96572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Let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us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focus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on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the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transformation of the original basis vectors by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400" b="1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61B4033-92B4-4E43-9178-B461E0D0B6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3549230"/>
                <a:ext cx="9657245" cy="461665"/>
              </a:xfrm>
              <a:prstGeom prst="rect">
                <a:avLst/>
              </a:prstGeom>
              <a:blipFill>
                <a:blip r:embed="rId6"/>
                <a:stretch>
                  <a:fillRect l="-94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5ACF631-099F-4A3C-891E-CB495E62B881}"/>
                  </a:ext>
                </a:extLst>
              </p:cNvPr>
              <p:cNvSpPr txBox="1"/>
              <p:nvPr/>
            </p:nvSpPr>
            <p:spPr>
              <a:xfrm>
                <a:off x="3675743" y="4058268"/>
                <a:ext cx="1188018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5ACF631-099F-4A3C-891E-CB495E62B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743" y="4058268"/>
                <a:ext cx="1188018" cy="6572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F3E1B-85F1-4451-9E81-74386B86F8F6}"/>
                  </a:ext>
                </a:extLst>
              </p:cNvPr>
              <p:cNvSpPr txBox="1"/>
              <p:nvPr/>
            </p:nvSpPr>
            <p:spPr>
              <a:xfrm>
                <a:off x="6187644" y="4058268"/>
                <a:ext cx="1179554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1D7F3E1B-85F1-4451-9E81-74386B86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7644" y="4058268"/>
                <a:ext cx="1179554" cy="613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B603CA-AE98-4520-8A8E-96F2F00D9AEA}"/>
                  </a:ext>
                </a:extLst>
              </p:cNvPr>
              <p:cNvSpPr/>
              <p:nvPr/>
            </p:nvSpPr>
            <p:spPr>
              <a:xfrm>
                <a:off x="410679" y="5017398"/>
                <a:ext cx="9657245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First, by 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/>
                  <a:t>, we have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B603CA-AE98-4520-8A8E-96F2F00D9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79" y="5017398"/>
                <a:ext cx="9657245" cy="468205"/>
              </a:xfrm>
              <a:prstGeom prst="rect">
                <a:avLst/>
              </a:prstGeom>
              <a:blipFill>
                <a:blip r:embed="rId9"/>
                <a:stretch>
                  <a:fillRect l="-946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E7FED5-8412-4609-B026-B96773439A01}"/>
                  </a:ext>
                </a:extLst>
              </p:cNvPr>
              <p:cNvSpPr txBox="1"/>
              <p:nvPr/>
            </p:nvSpPr>
            <p:spPr>
              <a:xfrm>
                <a:off x="3013735" y="5767849"/>
                <a:ext cx="2512034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0.9327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−0.3606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E7FED5-8412-4609-B026-B9677343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735" y="5767849"/>
                <a:ext cx="2512034" cy="6572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C8E8B2-229E-41B0-B5ED-1A70A72E545F}"/>
                  </a:ext>
                </a:extLst>
              </p:cNvPr>
              <p:cNvSpPr txBox="1"/>
              <p:nvPr/>
            </p:nvSpPr>
            <p:spPr>
              <a:xfrm>
                <a:off x="6136505" y="5767849"/>
                <a:ext cx="2282804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0.3606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0.9327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C8E8B2-229E-41B0-B5ED-1A70A72E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05" y="5767849"/>
                <a:ext cx="2282804" cy="6572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220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: 圆角 7">
            <a:extLst>
              <a:ext uri="{FF2B5EF4-FFF2-40B4-BE49-F238E27FC236}">
                <a16:creationId xmlns:a16="http://schemas.microsoft.com/office/drawing/2014/main" id="{B09DBAF5-8ADA-480C-9C5F-78DE8BB41064}"/>
              </a:ext>
            </a:extLst>
          </p:cNvPr>
          <p:cNvSpPr/>
          <p:nvPr/>
        </p:nvSpPr>
        <p:spPr>
          <a:xfrm>
            <a:off x="410679" y="3428760"/>
            <a:ext cx="11360767" cy="3200640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B603CA-AE98-4520-8A8E-96F2F00D9AEA}"/>
                  </a:ext>
                </a:extLst>
              </p:cNvPr>
              <p:cNvSpPr/>
              <p:nvPr/>
            </p:nvSpPr>
            <p:spPr>
              <a:xfrm>
                <a:off x="410681" y="3533849"/>
                <a:ext cx="11257444" cy="4682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Second, by </a:t>
                </a:r>
                <a14:m>
                  <m:oMath xmlns:m="http://schemas.openxmlformats.org/officeDocument/2006/math">
                    <m:r>
                      <a:rPr lang="en-US" altLang="zh-CN" sz="2400" b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400" dirty="0"/>
                  <a:t>, we scale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 dirty="0"/>
                  <a:t> along with the original coordinate system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400" dirty="0"/>
                  <a:t>,</a:t>
                </a:r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sz="2400" dirty="0"/>
                  <a:t>)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54B603CA-AE98-4520-8A8E-96F2F00D9A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3533849"/>
                <a:ext cx="11257444" cy="468205"/>
              </a:xfrm>
              <a:prstGeom prst="rect">
                <a:avLst/>
              </a:prstGeom>
              <a:blipFill>
                <a:blip r:embed="rId2"/>
                <a:stretch>
                  <a:fillRect l="-812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E7FED5-8412-4609-B026-B96773439A01}"/>
                  </a:ext>
                </a:extLst>
              </p:cNvPr>
              <p:cNvSpPr txBox="1"/>
              <p:nvPr/>
            </p:nvSpPr>
            <p:spPr>
              <a:xfrm>
                <a:off x="3013737" y="4284300"/>
                <a:ext cx="268996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3.6042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−0.0933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F0E7FED5-8412-4609-B026-B96773439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737" y="4284300"/>
                <a:ext cx="2689967" cy="6572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C8E8B2-229E-41B0-B5ED-1A70A72E545F}"/>
                  </a:ext>
                </a:extLst>
              </p:cNvPr>
              <p:cNvSpPr txBox="1"/>
              <p:nvPr/>
            </p:nvSpPr>
            <p:spPr>
              <a:xfrm>
                <a:off x="6136507" y="4284300"/>
                <a:ext cx="2460738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1.3935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0.2414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7C8E8B2-229E-41B0-B5ED-1A70A72E5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07" y="4284300"/>
                <a:ext cx="2460738" cy="6572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C583E40-6D3B-4A13-A63B-50FABFA929FF}"/>
                  </a:ext>
                </a:extLst>
              </p:cNvPr>
              <p:cNvSpPr/>
              <p:nvPr/>
            </p:nvSpPr>
            <p:spPr>
              <a:xfrm>
                <a:off x="410681" y="5154742"/>
                <a:ext cx="9657245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Last, by rotation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400" dirty="0"/>
                  <a:t>, we have </a:t>
                </a:r>
                <a:endParaRPr lang="zh-CN" altLang="en-US" sz="2400" b="1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C583E40-6D3B-4A13-A63B-50FABFA92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5154742"/>
                <a:ext cx="9657245" cy="461665"/>
              </a:xfrm>
              <a:prstGeom prst="rect">
                <a:avLst/>
              </a:prstGeom>
              <a:blipFill>
                <a:blip r:embed="rId5"/>
                <a:stretch>
                  <a:fillRect l="-946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E10EB94-F051-48B2-B730-C3CA182F4594}"/>
                  </a:ext>
                </a:extLst>
              </p:cNvPr>
              <p:cNvSpPr txBox="1"/>
              <p:nvPr/>
            </p:nvSpPr>
            <p:spPr>
              <a:xfrm>
                <a:off x="3013737" y="5806446"/>
                <a:ext cx="19232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E10EB94-F051-48B2-B730-C3CA182F4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3737" y="5806446"/>
                <a:ext cx="1923282" cy="6134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D150529-E601-4FD9-9D26-A5A8A69FCA81}"/>
                  </a:ext>
                </a:extLst>
              </p:cNvPr>
              <p:cNvSpPr txBox="1"/>
              <p:nvPr/>
            </p:nvSpPr>
            <p:spPr>
              <a:xfrm>
                <a:off x="6136507" y="5806446"/>
                <a:ext cx="192328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0" dirty="0" smtClean="0">
                          <a:latin typeface="Cambria Math" panose="02040503050406030204" pitchFamily="18" charset="0"/>
                        </a:rPr>
                        <m:t>𝐔</m:t>
                      </m:r>
                      <m:r>
                        <a:rPr lang="en-US" altLang="zh-CN" sz="2400" b="1" dirty="0" smtClean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sSub>
                        <m:sSubPr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D150529-E601-4FD9-9D26-A5A8A69FC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07" y="5806446"/>
                <a:ext cx="1923282" cy="6134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: 圆角 7">
            <a:extLst>
              <a:ext uri="{FF2B5EF4-FFF2-40B4-BE49-F238E27FC236}">
                <a16:creationId xmlns:a16="http://schemas.microsoft.com/office/drawing/2014/main" id="{1A0E95FD-37B1-4866-B0D4-8984F20E61B2}"/>
              </a:ext>
            </a:extLst>
          </p:cNvPr>
          <p:cNvSpPr/>
          <p:nvPr/>
        </p:nvSpPr>
        <p:spPr>
          <a:xfrm>
            <a:off x="410679" y="968943"/>
            <a:ext cx="11360767" cy="209091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14167C-43F5-4FC1-AA4B-81A750FD4F65}"/>
              </a:ext>
            </a:extLst>
          </p:cNvPr>
          <p:cNvSpPr/>
          <p:nvPr/>
        </p:nvSpPr>
        <p:spPr>
          <a:xfrm>
            <a:off x="410681" y="1127441"/>
            <a:ext cx="5562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Given the matrix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FA446F-1352-4839-BC98-9384AD5C77D9}"/>
                  </a:ext>
                </a:extLst>
              </p:cNvPr>
              <p:cNvSpPr txBox="1"/>
              <p:nvPr/>
            </p:nvSpPr>
            <p:spPr>
              <a:xfrm>
                <a:off x="2729650" y="1051554"/>
                <a:ext cx="1540102" cy="613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05FA446F-1352-4839-BC98-9384AD5C7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650" y="1051554"/>
                <a:ext cx="1540102" cy="61343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797656C-6D82-4E0A-A9E4-FFE7F49B1E07}"/>
                  </a:ext>
                </a:extLst>
              </p:cNvPr>
              <p:cNvSpPr txBox="1"/>
              <p:nvPr/>
            </p:nvSpPr>
            <p:spPr>
              <a:xfrm>
                <a:off x="410681" y="2189810"/>
                <a:ext cx="3288016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.8174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−0.5760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0.5760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0.8174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E797656C-6D82-4E0A-A9E4-FFE7F49B1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2189810"/>
                <a:ext cx="3288016" cy="6572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209E0A-A116-4DFB-AC27-8E1D66D539B7}"/>
                  </a:ext>
                </a:extLst>
              </p:cNvPr>
              <p:cNvSpPr txBox="1"/>
              <p:nvPr/>
            </p:nvSpPr>
            <p:spPr>
              <a:xfrm>
                <a:off x="8035075" y="2189810"/>
                <a:ext cx="341619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.9327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0.3606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−0.3606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0.9327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7D209E0A-A116-4DFB-AC27-8E1D66D53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075" y="2189810"/>
                <a:ext cx="3416192" cy="6572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06F888-67AB-4314-BEC3-8876163A33C4}"/>
                  </a:ext>
                </a:extLst>
              </p:cNvPr>
              <p:cNvSpPr txBox="1"/>
              <p:nvPr/>
            </p:nvSpPr>
            <p:spPr>
              <a:xfrm>
                <a:off x="4360737" y="2189810"/>
                <a:ext cx="3012299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dirty="0">
                          <a:latin typeface="Cambria Math" panose="02040503050406030204" pitchFamily="18" charset="0"/>
                        </a:rPr>
                        <m:t>𝚺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.8643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0.2588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E006F888-67AB-4314-BEC3-8876163A3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737" y="2189810"/>
                <a:ext cx="3012299" cy="65729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6963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7">
            <a:extLst>
              <a:ext uri="{FF2B5EF4-FFF2-40B4-BE49-F238E27FC236}">
                <a16:creationId xmlns:a16="http://schemas.microsoft.com/office/drawing/2014/main" id="{C0B2EA3B-DD0D-47F0-9006-6122A4E60793}"/>
              </a:ext>
            </a:extLst>
          </p:cNvPr>
          <p:cNvSpPr/>
          <p:nvPr/>
        </p:nvSpPr>
        <p:spPr>
          <a:xfrm>
            <a:off x="410681" y="4221829"/>
            <a:ext cx="10850942" cy="20365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0681" y="4221829"/>
                <a:ext cx="11254053" cy="20365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sz="2400" b="1" dirty="0"/>
                  <a:t>Special Properties</a:t>
                </a:r>
                <a:r>
                  <a:rPr lang="en-US" altLang="zh-CN" sz="2400" dirty="0"/>
                  <a:t>:</a:t>
                </a:r>
                <a:endParaRPr lang="zh-CN" alt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The columns of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400" dirty="0"/>
                  <a:t> (i.e., left singular vectors)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eigenvectors</a:t>
                </a:r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/>
                  <a:t>.</a:t>
                </a: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The columns of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400" dirty="0"/>
                  <a:t> (i.e., right singular vectors) are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eigenvectors</a:t>
                </a:r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400" dirty="0"/>
                  <a:t> are the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. 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n"/>
                </a:pPr>
                <a:r>
                  <a:rPr lang="en-US" altLang="zh-CN" sz="2400" dirty="0"/>
                  <a:t>Singular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 dirty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4221829"/>
                <a:ext cx="11254053" cy="2036520"/>
              </a:xfrm>
              <a:prstGeom prst="rect">
                <a:avLst/>
              </a:prstGeom>
              <a:blipFill>
                <a:blip r:embed="rId2"/>
                <a:stretch>
                  <a:fillRect l="-704" t="-2395" b="-5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6174F85-A619-4287-8EDB-D67424EB2D28}"/>
                  </a:ext>
                </a:extLst>
              </p:cNvPr>
              <p:cNvSpPr txBox="1"/>
              <p:nvPr/>
            </p:nvSpPr>
            <p:spPr>
              <a:xfrm>
                <a:off x="324955" y="1001265"/>
                <a:ext cx="10776303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800" dirty="0">
                    <a:solidFill>
                      <a:srgbClr val="FF0000"/>
                    </a:solidFill>
                  </a:rPr>
                  <a:t> matrix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800" dirty="0"/>
                  <a:t> of rank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/>
                  <a:t> can be decomposed into: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8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6174F85-A619-4287-8EDB-D67424EB2D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955" y="1001265"/>
                <a:ext cx="10776303" cy="530915"/>
              </a:xfrm>
              <a:prstGeom prst="rect">
                <a:avLst/>
              </a:prstGeom>
              <a:blipFill>
                <a:blip r:embed="rId3"/>
                <a:stretch>
                  <a:fillRect l="-962" t="-9195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 descr="屏幕剪辑">
            <a:extLst>
              <a:ext uri="{FF2B5EF4-FFF2-40B4-BE49-F238E27FC236}">
                <a16:creationId xmlns:a16="http://schemas.microsoft.com/office/drawing/2014/main" id="{DDF8766A-3F75-4216-88AD-3AE38B9387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758" y="1879117"/>
            <a:ext cx="5938797" cy="2313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968CE3-38F4-4F10-8A7A-8334DD3321CE}"/>
                  </a:ext>
                </a:extLst>
              </p:cNvPr>
              <p:cNvSpPr/>
              <p:nvPr/>
            </p:nvSpPr>
            <p:spPr>
              <a:xfrm>
                <a:off x="3973367" y="1627961"/>
                <a:ext cx="92788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A8968CE3-38F4-4F10-8A7A-8334DD3321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367" y="1627961"/>
                <a:ext cx="92788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E1E6B92-D3A2-4382-AEDA-6A525181B92F}"/>
                  </a:ext>
                </a:extLst>
              </p:cNvPr>
              <p:cNvSpPr/>
              <p:nvPr/>
            </p:nvSpPr>
            <p:spPr>
              <a:xfrm>
                <a:off x="8283278" y="1627961"/>
                <a:ext cx="79643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EE1E6B92-D3A2-4382-AEDA-6A525181B9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3278" y="1627961"/>
                <a:ext cx="79643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7347EFC-1580-4DD5-9B15-85D75EA08C67}"/>
                  </a:ext>
                </a:extLst>
              </p:cNvPr>
              <p:cNvSpPr/>
              <p:nvPr/>
            </p:nvSpPr>
            <p:spPr>
              <a:xfrm>
                <a:off x="6290327" y="1627961"/>
                <a:ext cx="83009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b="1" i="1" smtClean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altLang="zh-CN" sz="2000" b="1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7347EFC-1580-4DD5-9B15-85D75EA08C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0327" y="1627961"/>
                <a:ext cx="83009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4C1AD0-B176-4786-AE0A-9340AA990199}"/>
                  </a:ext>
                </a:extLst>
              </p:cNvPr>
              <p:cNvSpPr/>
              <p:nvPr/>
            </p:nvSpPr>
            <p:spPr>
              <a:xfrm>
                <a:off x="971025" y="1579465"/>
                <a:ext cx="192161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 algn="just">
                  <a:buFont typeface="Wingdings" panose="05000000000000000000" pitchFamily="2" charset="2"/>
                  <a:buChar char="Ø"/>
                </a:pPr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400" dirty="0"/>
                  <a:t> 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04C1AD0-B176-4786-AE0A-9340AA990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25" y="1579465"/>
                <a:ext cx="1921616" cy="461665"/>
              </a:xfrm>
              <a:prstGeom prst="rect">
                <a:avLst/>
              </a:prstGeom>
              <a:blipFill>
                <a:blip r:embed="rId8"/>
                <a:stretch>
                  <a:fillRect l="-4114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9523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455788"/>
            <a:ext cx="10850942" cy="3568495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0EA3F2-16E2-42F5-B835-DD899CF46BBC}"/>
              </a:ext>
            </a:extLst>
          </p:cNvPr>
          <p:cNvSpPr/>
          <p:nvPr/>
        </p:nvSpPr>
        <p:spPr>
          <a:xfrm>
            <a:off x="683853" y="1306720"/>
            <a:ext cx="10437988" cy="3480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Visualization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projection of high‐dimensional data onto 2D or 3D</a:t>
            </a:r>
          </a:p>
          <a:p>
            <a:pPr marL="457200" indent="-457200" algn="just">
              <a:lnSpc>
                <a:spcPct val="2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Data compression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efficient storage and retrieval</a:t>
            </a:r>
          </a:p>
          <a:p>
            <a:pPr marL="457200" indent="-457200" algn="just">
              <a:lnSpc>
                <a:spcPct val="200000"/>
              </a:lnSpc>
              <a:spcAft>
                <a:spcPts val="3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FF0000"/>
                </a:solidFill>
              </a:rPr>
              <a:t>Noise removal</a:t>
            </a:r>
            <a:r>
              <a:rPr lang="en-US" sz="2800" dirty="0">
                <a:solidFill>
                  <a:srgbClr val="FF0000"/>
                </a:solidFill>
              </a:rPr>
              <a:t>: </a:t>
            </a:r>
            <a:r>
              <a:rPr lang="en-US" sz="2800" dirty="0"/>
              <a:t>positive effect on accuracy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9499BA-DB76-4760-AC91-49E460995353}"/>
              </a:ext>
            </a:extLst>
          </p:cNvPr>
          <p:cNvSpPr txBox="1"/>
          <p:nvPr/>
        </p:nvSpPr>
        <p:spPr>
          <a:xfrm>
            <a:off x="410681" y="120127"/>
            <a:ext cx="59322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Why Feature Extraction?</a:t>
            </a:r>
          </a:p>
        </p:txBody>
      </p:sp>
    </p:spTree>
    <p:extLst>
      <p:ext uri="{BB962C8B-B14F-4D97-AF65-F5344CB8AC3E}">
        <p14:creationId xmlns:p14="http://schemas.microsoft.com/office/powerpoint/2010/main" val="778816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7">
            <a:extLst>
              <a:ext uri="{FF2B5EF4-FFF2-40B4-BE49-F238E27FC236}">
                <a16:creationId xmlns:a16="http://schemas.microsoft.com/office/drawing/2014/main" id="{A48EEA2F-F4B8-4C8D-912E-663A17C065CF}"/>
              </a:ext>
            </a:extLst>
          </p:cNvPr>
          <p:cNvSpPr/>
          <p:nvPr/>
        </p:nvSpPr>
        <p:spPr>
          <a:xfrm>
            <a:off x="420552" y="969746"/>
            <a:ext cx="10850942" cy="67807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410681" y="988614"/>
                <a:ext cx="11254053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n"/>
                </a:pPr>
                <a:r>
                  <a:rPr lang="en-US" altLang="zh-CN" sz="2400" b="1" dirty="0">
                    <a:solidFill>
                      <a:srgbClr val="4440FB"/>
                    </a:solidFill>
                  </a:rPr>
                  <a:t>Prove that the columns of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4440FB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400" b="1" dirty="0">
                    <a:solidFill>
                      <a:srgbClr val="4440FB"/>
                    </a:solidFill>
                  </a:rPr>
                  <a:t> (i.e., right singular vectors) are eigenvectors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solidFill>
                              <a:srgbClr val="4440FB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solidFill>
                              <a:srgbClr val="4440FB"/>
                            </a:solidFill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solidFill>
                              <a:srgbClr val="4440FB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solidFill>
                          <a:srgbClr val="4440FB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b="1" dirty="0">
                    <a:solidFill>
                      <a:srgbClr val="4440FB"/>
                    </a:solidFill>
                  </a:rPr>
                  <a:t>.</a:t>
                </a:r>
                <a:endParaRPr lang="zh-CN" altLang="en-US" sz="2400" b="1" dirty="0">
                  <a:solidFill>
                    <a:srgbClr val="4440FB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988614"/>
                <a:ext cx="11254053" cy="468205"/>
              </a:xfrm>
              <a:prstGeom prst="rect">
                <a:avLst/>
              </a:prstGeom>
              <a:blipFill>
                <a:blip r:embed="rId2"/>
                <a:stretch>
                  <a:fillRect l="-704" t="-9091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410681" y="120127"/>
            <a:ext cx="86136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Singular Value Decomposition (SVD)</a:t>
            </a:r>
            <a:endParaRPr lang="zh-CN" altLang="en-US" sz="4400" b="1" dirty="0"/>
          </a:p>
        </p:txBody>
      </p:sp>
      <p:sp>
        <p:nvSpPr>
          <p:cNvPr id="17" name="矩形 16"/>
          <p:cNvSpPr/>
          <p:nvPr/>
        </p:nvSpPr>
        <p:spPr>
          <a:xfrm>
            <a:off x="436197" y="2187330"/>
            <a:ext cx="10766924" cy="1575045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953498" y="2385369"/>
                <a:ext cx="4418069" cy="37587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  <m:sSup>
                            <m:sSup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p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zh-CN" altLang="en-US" sz="2400" b="1" i="1" dirty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98" y="2385369"/>
                <a:ext cx="4418069" cy="375872"/>
              </a:xfrm>
              <a:prstGeom prst="rect">
                <a:avLst/>
              </a:prstGeom>
              <a:blipFill>
                <a:blip r:embed="rId3"/>
                <a:stretch>
                  <a:fillRect l="-1103" t="-1613" r="-276" b="-338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5555140" y="2294831"/>
                <a:ext cx="5241756" cy="46820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/>
                  <a:t>This is the </a:t>
                </a:r>
                <a:r>
                  <a:rPr lang="en-US" altLang="zh-CN" sz="2400" dirty="0" err="1">
                    <a:solidFill>
                      <a:srgbClr val="FF0000"/>
                    </a:solidFill>
                  </a:rPr>
                  <a:t>eigen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-decomposition</a:t>
                </a:r>
                <a:r>
                  <a:rPr lang="en-US" altLang="zh-CN" sz="2400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. </a:t>
                </a: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40" y="2294831"/>
                <a:ext cx="5241756" cy="468205"/>
              </a:xfrm>
              <a:prstGeom prst="rect">
                <a:avLst/>
              </a:prstGeom>
              <a:blipFill>
                <a:blip r:embed="rId4"/>
                <a:stretch>
                  <a:fillRect l="-1744" t="-9091" r="-930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888726" y="2829511"/>
                <a:ext cx="9491649" cy="83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400" dirty="0"/>
                  <a:t> is the eigenvector matrix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400" dirty="0"/>
                  <a:t> is the eigenvalue matrix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400" dirty="0"/>
                  <a:t> i.e.,  singular values are positive square roots of eigenvalues. </a:t>
                </a: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726" y="2829511"/>
                <a:ext cx="9491649" cy="839332"/>
              </a:xfrm>
              <a:prstGeom prst="rect">
                <a:avLst/>
              </a:prstGeom>
              <a:blipFill>
                <a:blip r:embed="rId5"/>
                <a:stretch>
                  <a:fillRect l="-193" t="-5072" b="-159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8C4EF5A7-3CAD-4F64-95A2-E8386CAE3549}"/>
              </a:ext>
            </a:extLst>
          </p:cNvPr>
          <p:cNvGrpSpPr/>
          <p:nvPr/>
        </p:nvGrpSpPr>
        <p:grpSpPr>
          <a:xfrm>
            <a:off x="410681" y="4301880"/>
            <a:ext cx="10850944" cy="1485674"/>
            <a:chOff x="410681" y="4917153"/>
            <a:chExt cx="10850944" cy="1485674"/>
          </a:xfrm>
        </p:grpSpPr>
        <p:sp>
          <p:nvSpPr>
            <p:cNvPr id="23" name="矩形: 圆角 7">
              <a:extLst>
                <a:ext uri="{FF2B5EF4-FFF2-40B4-BE49-F238E27FC236}">
                  <a16:creationId xmlns:a16="http://schemas.microsoft.com/office/drawing/2014/main" id="{DFF5EB3B-2780-45E2-8023-E2338D0E41AF}"/>
                </a:ext>
              </a:extLst>
            </p:cNvPr>
            <p:cNvSpPr/>
            <p:nvPr/>
          </p:nvSpPr>
          <p:spPr>
            <a:xfrm>
              <a:off x="410681" y="4917153"/>
              <a:ext cx="10850944" cy="1485674"/>
            </a:xfrm>
            <a:prstGeom prst="roundRect">
              <a:avLst>
                <a:gd name="adj" fmla="val 3573"/>
              </a:avLst>
            </a:prstGeom>
            <a:solidFill>
              <a:srgbClr val="E6F5F0"/>
            </a:solidFill>
            <a:ln>
              <a:solidFill>
                <a:srgbClr val="FFFBD6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8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420550" y="5031453"/>
                  <a:ext cx="10586947" cy="12086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/>
                  <a:r>
                    <a:rPr lang="en-US" altLang="zh-CN" sz="2400" b="1" dirty="0">
                      <a:solidFill>
                        <a:srgbClr val="FF0000"/>
                      </a:solidFill>
                    </a:rPr>
                    <a:t>Theorem1:</a:t>
                  </a:r>
                  <a:r>
                    <a:rPr lang="en-US" altLang="zh-CN" sz="2400" dirty="0"/>
                    <a:t> Every </a:t>
                  </a:r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symmetric</a:t>
                  </a:r>
                  <a:r>
                    <a:rPr lang="en-US" altLang="zh-CN" sz="2400" dirty="0"/>
                    <a:t> matrix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𝑴</m:t>
                      </m:r>
                    </m:oMath>
                  </a14:m>
                  <a:r>
                    <a:rPr lang="en-US" altLang="zh-CN" sz="2400" dirty="0"/>
                    <a:t> is </a:t>
                  </a:r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orthogonally</a:t>
                  </a:r>
                  <a:r>
                    <a:rPr lang="en-US" altLang="zh-CN" sz="2400" dirty="0"/>
                    <a:t> diagonalizable, i.e., there exists an </a:t>
                  </a:r>
                  <a:r>
                    <a:rPr lang="en-US" altLang="zh-CN" sz="2400" dirty="0">
                      <a:solidFill>
                        <a:srgbClr val="FF0000"/>
                      </a:solidFill>
                    </a:rPr>
                    <a:t>orthogonal</a:t>
                  </a:r>
                  <a:r>
                    <a:rPr lang="en-US" altLang="zh-CN" sz="2400" dirty="0"/>
                    <a:t> matrix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</m:oMath>
                  </a14:m>
                  <a:r>
                    <a:rPr lang="en-US" altLang="zh-CN" sz="2400" dirty="0"/>
                    <a:t> (i.e.,</a:t>
                  </a:r>
                  <a:r>
                    <a:rPr lang="en-US" altLang="zh-CN" sz="2400" b="1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a14:m>
                  <a:r>
                    <a:rPr lang="en-US" altLang="zh-CN" sz="2400" dirty="0"/>
                    <a:t>) such that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𝑴𝑸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lang="en-US" altLang="zh-CN" sz="2400" dirty="0"/>
                    <a:t> (i.e., </a:t>
                  </a:r>
                  <a14:m>
                    <m:oMath xmlns:m="http://schemas.openxmlformats.org/officeDocument/2006/math"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altLang="zh-CN" sz="2400" b="1" i="1" dirty="0">
                          <a:latin typeface="Cambria Math" panose="02040503050406030204" pitchFamily="18" charset="0"/>
                        </a:rPr>
                        <m:t>𝑫</m:t>
                      </m:r>
                      <m:sSup>
                        <m:sSupPr>
                          <m:ctrlP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a14:m>
                  <a:r>
                    <a:rPr lang="en-US" altLang="zh-CN" sz="2400" dirty="0"/>
                    <a:t>) is a diagonal matrix. (</a:t>
                  </a:r>
                  <a:r>
                    <a:rPr lang="en-US" altLang="zh-CN" sz="2400" dirty="0">
                      <a:hlinkClick r:id="rId6"/>
                    </a:rPr>
                    <a:t>https://en.wikipedia.org/wiki/Diagonalizable_matrix</a:t>
                  </a:r>
                  <a:r>
                    <a:rPr lang="en-US" altLang="zh-CN" sz="2400" dirty="0"/>
                    <a:t>)</a:t>
                  </a: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550" y="5031453"/>
                  <a:ext cx="10586947" cy="1208664"/>
                </a:xfrm>
                <a:prstGeom prst="rect">
                  <a:avLst/>
                </a:prstGeom>
                <a:blipFill>
                  <a:blip r:embed="rId7"/>
                  <a:stretch>
                    <a:fillRect l="-921" t="-4020" r="-864" b="-1105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6634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6" y="2014142"/>
            <a:ext cx="7544176" cy="2939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106793" y="5277988"/>
                <a:ext cx="345729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93" y="5277988"/>
                <a:ext cx="3457293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68074" y="5260579"/>
                <a:ext cx="5267724" cy="55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Economy</a:t>
                </a:r>
                <a:r>
                  <a:rPr lang="en-US" altLang="zh-CN" sz="2800" dirty="0"/>
                  <a:t> version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74" y="5260579"/>
                <a:ext cx="5267724" cy="558038"/>
              </a:xfrm>
              <a:prstGeom prst="rect">
                <a:avLst/>
              </a:prstGeom>
              <a:blipFill>
                <a:blip r:embed="rId4"/>
                <a:stretch>
                  <a:fillRect l="-2083" t="-4396" b="-31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446929" y="5878151"/>
                <a:ext cx="745525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929" y="5878151"/>
                <a:ext cx="745525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135553" y="5878151"/>
                <a:ext cx="672748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553" y="5878151"/>
                <a:ext cx="672748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776114" y="5878151"/>
                <a:ext cx="69102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6114" y="5878151"/>
                <a:ext cx="691023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>
            <a:off x="4858760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272771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695020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0681" y="120127"/>
            <a:ext cx="3335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Compact SVD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E2638D0-7A7E-4DEF-8C94-40759FDECA64}"/>
                  </a:ext>
                </a:extLst>
              </p:cNvPr>
              <p:cNvSpPr/>
              <p:nvPr/>
            </p:nvSpPr>
            <p:spPr>
              <a:xfrm>
                <a:off x="10089982" y="3420248"/>
                <a:ext cx="9482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E2638D0-7A7E-4DEF-8C94-40759FDEC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82" y="3420248"/>
                <a:ext cx="94820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9DD3EE-CA3B-4D42-A1EB-50173091CCC0}"/>
                  </a:ext>
                </a:extLst>
              </p:cNvPr>
              <p:cNvSpPr txBox="1"/>
              <p:nvPr/>
            </p:nvSpPr>
            <p:spPr>
              <a:xfrm>
                <a:off x="410680" y="1008512"/>
                <a:ext cx="10776303" cy="9889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Only the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dirty="0"/>
                  <a:t>column vectors of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CN" sz="2800" dirty="0"/>
                  <a:t> row 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 corresponding to the non-zero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2800" dirty="0"/>
                  <a:t> are calculated.</a:t>
                </a:r>
                <a:endParaRPr lang="en-US" altLang="zh-CN" sz="2800" b="1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9DD3EE-CA3B-4D42-A1EB-50173091C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008512"/>
                <a:ext cx="10776303" cy="988925"/>
              </a:xfrm>
              <a:prstGeom prst="rect">
                <a:avLst/>
              </a:prstGeom>
              <a:blipFill>
                <a:blip r:embed="rId9"/>
                <a:stretch>
                  <a:fillRect l="-962" t="-4908" b="-134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FF23EA0-232F-4F8C-AB8E-36CF84971C2E}"/>
              </a:ext>
            </a:extLst>
          </p:cNvPr>
          <p:cNvSpPr/>
          <p:nvPr/>
        </p:nvSpPr>
        <p:spPr>
          <a:xfrm>
            <a:off x="2886075" y="2686050"/>
            <a:ext cx="1228725" cy="1603014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5F0820-A955-4FA5-BADD-26FE5469FF7D}"/>
              </a:ext>
            </a:extLst>
          </p:cNvPr>
          <p:cNvSpPr/>
          <p:nvPr/>
        </p:nvSpPr>
        <p:spPr>
          <a:xfrm>
            <a:off x="8287751" y="2618741"/>
            <a:ext cx="1475374" cy="934084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D21AD8-28C4-44B3-BFFA-0383A7E13826}"/>
              </a:ext>
            </a:extLst>
          </p:cNvPr>
          <p:cNvSpPr/>
          <p:nvPr/>
        </p:nvSpPr>
        <p:spPr>
          <a:xfrm>
            <a:off x="5808301" y="2242455"/>
            <a:ext cx="1097324" cy="900795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AC3297-44F5-47A3-B355-49BE60291DA6}"/>
              </a:ext>
            </a:extLst>
          </p:cNvPr>
          <p:cNvSpPr/>
          <p:nvPr/>
        </p:nvSpPr>
        <p:spPr>
          <a:xfrm>
            <a:off x="3911015" y="6281797"/>
            <a:ext cx="3390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Arial" panose="020B0604020202020204" pitchFamily="34" charset="0"/>
              </a:rPr>
              <a:t>Any information loss?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723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626" y="2014142"/>
            <a:ext cx="7544176" cy="2939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106793" y="5277988"/>
                <a:ext cx="33794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1" i="1" dirty="0">
                          <a:latin typeface="Cambria Math" panose="02040503050406030204" pitchFamily="18" charset="0"/>
                        </a:rPr>
                        <m:t>diag</m:t>
                      </m:r>
                      <m:d>
                        <m:d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i="1" dirty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793" y="5277988"/>
                <a:ext cx="3379450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068074" y="5260579"/>
                <a:ext cx="5688032" cy="55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solidFill>
                      <a:srgbClr val="FF0000"/>
                    </a:solidFill>
                  </a:rPr>
                  <a:t>More Economical  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074" y="5260579"/>
                <a:ext cx="5688032" cy="558038"/>
              </a:xfrm>
              <a:prstGeom prst="rect">
                <a:avLst/>
              </a:prstGeom>
              <a:blipFill>
                <a:blip r:embed="rId4"/>
                <a:stretch>
                  <a:fillRect l="-1929" t="-4396" b="-318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4637429" y="5878151"/>
                <a:ext cx="7630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7429" y="5878151"/>
                <a:ext cx="763093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326053" y="5878151"/>
                <a:ext cx="707886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6053" y="5878151"/>
                <a:ext cx="707886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5966614" y="5878151"/>
                <a:ext cx="708591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6614" y="5878151"/>
                <a:ext cx="708591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连接符 25"/>
          <p:cNvCxnSpPr/>
          <p:nvPr/>
        </p:nvCxnSpPr>
        <p:spPr>
          <a:xfrm>
            <a:off x="5049260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63271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885520" y="5878151"/>
            <a:ext cx="33369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10681" y="120127"/>
            <a:ext cx="36002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Truncated SVD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E2638D0-7A7E-4DEF-8C94-40759FDECA64}"/>
                  </a:ext>
                </a:extLst>
              </p:cNvPr>
              <p:cNvSpPr/>
              <p:nvPr/>
            </p:nvSpPr>
            <p:spPr>
              <a:xfrm>
                <a:off x="10089982" y="3420248"/>
                <a:ext cx="94820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sz="2000" dirty="0"/>
                  <a:t>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E2638D0-7A7E-4DEF-8C94-40759FDECA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9982" y="3420248"/>
                <a:ext cx="948208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9DD3EE-CA3B-4D42-A1EB-50173091CCC0}"/>
                  </a:ext>
                </a:extLst>
              </p:cNvPr>
              <p:cNvSpPr txBox="1"/>
              <p:nvPr/>
            </p:nvSpPr>
            <p:spPr>
              <a:xfrm>
                <a:off x="410680" y="1008512"/>
                <a:ext cx="11295545" cy="9618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71500" indent="-571500" algn="just">
                  <a:buFont typeface="Wingdings" panose="05000000000000000000" pitchFamily="2" charset="2"/>
                  <a:buChar char="n"/>
                </a:pPr>
                <a:r>
                  <a:rPr lang="en-US" altLang="zh-CN" sz="2800" dirty="0"/>
                  <a:t>Only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column vectors of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800" dirty="0"/>
                  <a:t> row vectors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 corresponding to the non-zero singular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2800" dirty="0"/>
                  <a:t> are calculated,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800" b="1" dirty="0"/>
                  <a:t>.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99DD3EE-CA3B-4D42-A1EB-50173091C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0" y="1008512"/>
                <a:ext cx="11295545" cy="961802"/>
              </a:xfrm>
              <a:prstGeom prst="rect">
                <a:avLst/>
              </a:prstGeom>
              <a:blipFill>
                <a:blip r:embed="rId9"/>
                <a:stretch>
                  <a:fillRect l="-917" t="-5063" r="-1943" b="-170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FF23EA0-232F-4F8C-AB8E-36CF84971C2E}"/>
              </a:ext>
            </a:extLst>
          </p:cNvPr>
          <p:cNvSpPr/>
          <p:nvPr/>
        </p:nvSpPr>
        <p:spPr>
          <a:xfrm>
            <a:off x="2886075" y="2686050"/>
            <a:ext cx="676275" cy="1603014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95F0820-A955-4FA5-BADD-26FE5469FF7D}"/>
              </a:ext>
            </a:extLst>
          </p:cNvPr>
          <p:cNvSpPr/>
          <p:nvPr/>
        </p:nvSpPr>
        <p:spPr>
          <a:xfrm>
            <a:off x="8287751" y="2618741"/>
            <a:ext cx="1475374" cy="567420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9D21AD8-28C4-44B3-BFFA-0383A7E13826}"/>
              </a:ext>
            </a:extLst>
          </p:cNvPr>
          <p:cNvSpPr/>
          <p:nvPr/>
        </p:nvSpPr>
        <p:spPr>
          <a:xfrm>
            <a:off x="5808301" y="2242456"/>
            <a:ext cx="773474" cy="567420"/>
          </a:xfrm>
          <a:prstGeom prst="rect">
            <a:avLst/>
          </a:prstGeom>
          <a:solidFill>
            <a:srgbClr val="4440FB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F9BC21B-79AB-4077-BE6B-AFC868E35211}"/>
              </a:ext>
            </a:extLst>
          </p:cNvPr>
          <p:cNvSpPr/>
          <p:nvPr/>
        </p:nvSpPr>
        <p:spPr>
          <a:xfrm>
            <a:off x="801765" y="6232225"/>
            <a:ext cx="1078654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 Truncated SVD is no longer an exact decomposition of the original matrix.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7398269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681" y="120127"/>
            <a:ext cx="11414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Application1-Latent Semantic Indexing (LSI)</a:t>
            </a:r>
            <a:endParaRPr lang="zh-CN" altLang="en-US" sz="4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FF930A-27EB-4590-B027-7BAD0C1F00A5}"/>
              </a:ext>
            </a:extLst>
          </p:cNvPr>
          <p:cNvSpPr/>
          <p:nvPr/>
        </p:nvSpPr>
        <p:spPr>
          <a:xfrm>
            <a:off x="248202" y="877631"/>
            <a:ext cx="118485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LSI was proposed to address two problems with the vector space model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synonymy</a:t>
            </a:r>
            <a:r>
              <a:rPr lang="en-US" altLang="zh-CN" sz="2400" dirty="0"/>
              <a:t>: many ways to refer to the same object, e.g. </a:t>
            </a:r>
            <a:r>
              <a:rPr lang="en-US" altLang="zh-CN" sz="2400" i="1" dirty="0"/>
              <a:t>car</a:t>
            </a:r>
            <a:r>
              <a:rPr lang="en-US" altLang="zh-CN" sz="2400" dirty="0"/>
              <a:t> and </a:t>
            </a:r>
            <a:r>
              <a:rPr lang="en-US" altLang="zh-CN" sz="2400" i="1" dirty="0"/>
              <a:t>automobile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leads to poor recall (</a:t>
            </a:r>
            <a:r>
              <a:rPr lang="en-US" altLang="zh-CN" sz="2400" i="1" dirty="0"/>
              <a:t>recall</a:t>
            </a:r>
            <a:r>
              <a:rPr lang="en-US" altLang="zh-CN" sz="2400" dirty="0"/>
              <a:t>: portion of the target items that the system selected)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</a:rPr>
              <a:t>polysemy</a:t>
            </a:r>
            <a:r>
              <a:rPr lang="en-US" altLang="zh-CN" sz="2400" dirty="0"/>
              <a:t>: most words have more than one distinct meaning, e.g. </a:t>
            </a:r>
            <a:r>
              <a:rPr lang="en-US" altLang="zh-CN" sz="2400" i="1" dirty="0"/>
              <a:t>model</a:t>
            </a:r>
            <a:r>
              <a:rPr lang="en-US" altLang="zh-CN" sz="2400" dirty="0"/>
              <a:t>, </a:t>
            </a:r>
            <a:r>
              <a:rPr lang="en-US" altLang="zh-CN" sz="2400" i="1" dirty="0"/>
              <a:t>python</a:t>
            </a:r>
            <a:r>
              <a:rPr lang="en-US" altLang="zh-CN" sz="2400" dirty="0"/>
              <a:t>, </a:t>
            </a:r>
            <a:r>
              <a:rPr lang="en-US" altLang="zh-CN" sz="2400" i="1" dirty="0"/>
              <a:t>chip</a:t>
            </a:r>
          </a:p>
          <a:p>
            <a:pPr marL="1200150" lvl="2" indent="-28575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leads to poor precision (</a:t>
            </a:r>
            <a:r>
              <a:rPr lang="en-US" altLang="zh-CN" sz="2400" i="1" dirty="0"/>
              <a:t>precision</a:t>
            </a:r>
            <a:r>
              <a:rPr lang="en-US" altLang="zh-CN" sz="2400" dirty="0"/>
              <a:t>: portion of selected items that the system got right)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F7E9D2-BD8C-4962-BE8E-7007302A5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81" y="2829994"/>
            <a:ext cx="6102625" cy="40602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57843C8-E1E4-439A-8638-8DA83D43D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6" y="2829994"/>
            <a:ext cx="381952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24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681" y="120127"/>
            <a:ext cx="114143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Application1-Latent Semantic Indexing (LSI)</a:t>
            </a:r>
            <a:endParaRPr lang="zh-CN" altLang="en-US" sz="4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6" y="2829994"/>
            <a:ext cx="3819525" cy="34575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20" y="3268143"/>
            <a:ext cx="6096000" cy="258127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666698" y="4787380"/>
            <a:ext cx="790575" cy="47625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743416" y="6197244"/>
                <a:ext cx="50366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16" y="6197244"/>
                <a:ext cx="503664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6148512" y="5764349"/>
                <a:ext cx="7814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512" y="5764349"/>
                <a:ext cx="781431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7513915" y="5764349"/>
                <a:ext cx="65607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b>
                          <m:r>
                            <a:rPr lang="en-US" altLang="zh-CN" sz="2800" i="1" dirty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15" y="5764349"/>
                <a:ext cx="65607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590080" y="5746940"/>
                <a:ext cx="858504" cy="5580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dirty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0080" y="5746940"/>
                <a:ext cx="858504" cy="55803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513915" y="2884683"/>
                <a:ext cx="8005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915" y="2884683"/>
                <a:ext cx="8005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C5E51202-57A0-4599-B9E4-5B1C9CDF6DBD}"/>
              </a:ext>
            </a:extLst>
          </p:cNvPr>
          <p:cNvSpPr/>
          <p:nvPr/>
        </p:nvSpPr>
        <p:spPr>
          <a:xfrm>
            <a:off x="410680" y="911282"/>
            <a:ext cx="1141936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LSI is a technique that projects queries and documents into a space with “latent” semantic dimensions.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In the latent semantic space, a query and a document can have high cosine similarity even if they don’t share any terms, as long as their terms are semantically similar in a sense.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466988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681" y="120127"/>
            <a:ext cx="77807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Application2-Pseudoinverse</a:t>
            </a:r>
            <a:endParaRPr lang="zh-CN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E51202-57A0-4599-B9E4-5B1C9CDF6DBD}"/>
              </a:ext>
            </a:extLst>
          </p:cNvPr>
          <p:cNvSpPr/>
          <p:nvPr/>
        </p:nvSpPr>
        <p:spPr>
          <a:xfrm>
            <a:off x="410680" y="911282"/>
            <a:ext cx="11419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SVD can be used for computing the pseudoinverse of a matrix.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1A0005-43D5-4F58-92CC-06CD6DC227AD}"/>
                  </a:ext>
                </a:extLst>
              </p:cNvPr>
              <p:cNvSpPr/>
              <p:nvPr/>
            </p:nvSpPr>
            <p:spPr>
              <a:xfrm>
                <a:off x="704849" y="1521236"/>
                <a:ext cx="1851404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zh-CN" altLang="en-US" sz="2800" b="1" i="1" dirty="0">
                          <a:latin typeface="Cambria Math" panose="02040503050406030204" pitchFamily="18" charset="0"/>
                        </a:rPr>
                        <m:t>𝚺</m:t>
                      </m:r>
                      <m:sSup>
                        <m:sSupPr>
                          <m:ctrl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1A0005-43D5-4F58-92CC-06CD6DC22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9" y="1521236"/>
                <a:ext cx="1851404" cy="5309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5C8015F-273D-4C11-9726-C9F5311DEEC6}"/>
                  </a:ext>
                </a:extLst>
              </p:cNvPr>
              <p:cNvSpPr/>
              <p:nvPr/>
            </p:nvSpPr>
            <p:spPr>
              <a:xfrm>
                <a:off x="704849" y="5344884"/>
                <a:ext cx="2197140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p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𝑽</m:t>
                      </m:r>
                      <m:sSup>
                        <m:sSupPr>
                          <m:ctrl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b="1" i="1" dirty="0">
                              <a:latin typeface="Cambria Math" panose="02040503050406030204" pitchFamily="18" charset="0"/>
                            </a:rPr>
                            <m:t>𝚺</m:t>
                          </m:r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05C8015F-273D-4C11-9726-C9F5311DEE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9" y="5344884"/>
                <a:ext cx="2197140" cy="5343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3292A49-BCC3-4BD3-B83F-D1CBCF8DF753}"/>
                  </a:ext>
                </a:extLst>
              </p:cNvPr>
              <p:cNvSpPr/>
              <p:nvPr/>
            </p:nvSpPr>
            <p:spPr>
              <a:xfrm>
                <a:off x="3135246" y="4555276"/>
                <a:ext cx="4115224" cy="15792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r>
                  <a:rPr lang="en-US" altLang="zh-CN" sz="2400" dirty="0"/>
                  <a:t>: pseudoinverse of </a:t>
                </a:r>
                <a14:m>
                  <m:oMath xmlns:m="http://schemas.openxmlformats.org/officeDocument/2006/math"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r>
                  <a:rPr lang="en-US" altLang="zh-CN" sz="2400" dirty="0"/>
                  <a:t> by replacing every non-zero diagonal entry by its reciprocal and transposing the matrix.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3292A49-BCC3-4BD3-B83F-D1CBCF8DF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246" y="4555276"/>
                <a:ext cx="4115224" cy="1579215"/>
              </a:xfrm>
              <a:prstGeom prst="rect">
                <a:avLst/>
              </a:prstGeom>
              <a:blipFill>
                <a:blip r:embed="rId4"/>
                <a:stretch>
                  <a:fillRect l="-2222" t="-2317" r="-2370" b="-7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AE20BC73-8873-4521-9115-DBFD0FDAC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46" y="1372947"/>
            <a:ext cx="6589779" cy="2567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0EE292-01E7-464E-845F-D2351FC05AEA}"/>
                  </a:ext>
                </a:extLst>
              </p:cNvPr>
              <p:cNvSpPr txBox="1"/>
              <p:nvPr/>
            </p:nvSpPr>
            <p:spPr>
              <a:xfrm>
                <a:off x="7648956" y="4401996"/>
                <a:ext cx="1973361" cy="18857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f>
                                      <m:f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</m:m>
                            </m:e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</m:mr>
                                <m:mr>
                                  <m:e/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/>
                                </m:mr>
                                <m:mr>
                                  <m:e/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mr>
                              </m:m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3C0EE292-01E7-464E-845F-D2351FC05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8956" y="4401996"/>
                <a:ext cx="1973361" cy="1885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C2E0D1A-740C-4749-B577-FC4DD5B76A07}"/>
                  </a:ext>
                </a:extLst>
              </p:cNvPr>
              <p:cNvSpPr/>
              <p:nvPr/>
            </p:nvSpPr>
            <p:spPr>
              <a:xfrm>
                <a:off x="751560" y="6322646"/>
                <a:ext cx="7165872" cy="4712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zh-CN" altLang="en-US" sz="2400" b="1" i="1" dirty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C2E0D1A-740C-4749-B577-FC4DD5B76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560" y="6322646"/>
                <a:ext cx="7165872" cy="471219"/>
              </a:xfrm>
              <a:prstGeom prst="rect">
                <a:avLst/>
              </a:prstGeom>
              <a:blipFill>
                <a:blip r:embed="rId7"/>
                <a:stretch>
                  <a:fillRect l="-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767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7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410682" y="1079090"/>
            <a:ext cx="10850942" cy="46998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BC583BA-D257-41F4-81F4-12D498438E85}"/>
                  </a:ext>
                </a:extLst>
              </p:cNvPr>
              <p:cNvSpPr txBox="1"/>
              <p:nvPr/>
            </p:nvSpPr>
            <p:spPr>
              <a:xfrm>
                <a:off x="410681" y="1228397"/>
                <a:ext cx="1049442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In practice, we compute the PCs via singular value decomposition (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SVD</a:t>
                </a:r>
                <a:r>
                  <a:rPr lang="en-US" altLang="zh-CN" sz="2800" dirty="0"/>
                  <a:t>) on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centered</a:t>
                </a:r>
                <a:r>
                  <a:rPr lang="en-US" altLang="zh-CN" sz="2800" dirty="0"/>
                  <a:t> data matrix.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Form the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centered</a:t>
                </a:r>
                <a:r>
                  <a:rPr lang="en-US" altLang="zh-CN" sz="2800" dirty="0"/>
                  <a:t> data matrix: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Compute its SVD: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endParaRPr lang="en-US" altLang="zh-CN" sz="2800" dirty="0"/>
              </a:p>
              <a:p>
                <a:r>
                  <a:rPr lang="en-US" altLang="zh-CN" sz="2800" dirty="0"/>
                  <a:t>      where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altLang="zh-CN" sz="2800" dirty="0"/>
                  <a:t> are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orthogonal</a:t>
                </a:r>
                <a:r>
                  <a:rPr lang="en-US" altLang="zh-CN" sz="2800" dirty="0"/>
                  <a:t> matrices,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altLang="zh-CN" sz="2800" dirty="0"/>
                  <a:t> is a diagonal matrix.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BC583BA-D257-41F4-81F4-12D498438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681" y="1228397"/>
                <a:ext cx="10494421" cy="4401205"/>
              </a:xfrm>
              <a:prstGeom prst="rect">
                <a:avLst/>
              </a:prstGeom>
              <a:blipFill>
                <a:blip r:embed="rId3"/>
                <a:stretch>
                  <a:fillRect l="-1045" t="-1387" b="-3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7C4348-C853-474C-95D7-84E9287DDD3D}"/>
                  </a:ext>
                </a:extLst>
              </p:cNvPr>
              <p:cNvSpPr/>
              <p:nvPr/>
            </p:nvSpPr>
            <p:spPr>
              <a:xfrm>
                <a:off x="2998303" y="3124199"/>
                <a:ext cx="5965929" cy="5314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 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800" b="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…;</m:t>
                      </m:r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altLang="zh-C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7C4348-C853-474C-95D7-84E9287D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03" y="3124199"/>
                <a:ext cx="5965929" cy="5314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96C03E-A290-4C31-9B13-92A4090EB999}"/>
                  </a:ext>
                </a:extLst>
              </p:cNvPr>
              <p:cNvSpPr/>
              <p:nvPr/>
            </p:nvSpPr>
            <p:spPr>
              <a:xfrm>
                <a:off x="2998303" y="4482594"/>
                <a:ext cx="4107984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796C03E-A290-4C31-9B13-92A4090EB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8303" y="4482594"/>
                <a:ext cx="4107984" cy="5309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71C15511-9DF6-4EDC-ACFF-760BF7AFAF33}"/>
              </a:ext>
            </a:extLst>
          </p:cNvPr>
          <p:cNvSpPr txBox="1"/>
          <p:nvPr/>
        </p:nvSpPr>
        <p:spPr>
          <a:xfrm>
            <a:off x="410681" y="120127"/>
            <a:ext cx="5328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Application3-PCA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85188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517915" y="1079090"/>
            <a:ext cx="10850942" cy="46998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B1D767-9C97-470D-BB1E-077D718B7FCD}"/>
                  </a:ext>
                </a:extLst>
              </p:cNvPr>
              <p:cNvSpPr txBox="1"/>
              <p:nvPr/>
            </p:nvSpPr>
            <p:spPr>
              <a:xfrm>
                <a:off x="517914" y="1244943"/>
                <a:ext cx="10494421" cy="361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Note that the scatter/covariance matrix can be written as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The eigenvectors of</a:t>
                </a:r>
                <a:r>
                  <a:rPr lang="en-US" altLang="zh-CN" sz="28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altLang="zh-CN" sz="2800" dirty="0"/>
                  <a:t> are the columns of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r>
                  <a:rPr lang="en-US" altLang="zh-CN" sz="2800" dirty="0"/>
                  <a:t> and the eigenvalues are the diagonal elements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28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Take </a:t>
                </a:r>
                <a:r>
                  <a:rPr lang="en-US" altLang="zh-CN" sz="2800" dirty="0">
                    <a:solidFill>
                      <a:srgbClr val="FF0000"/>
                    </a:solidFill>
                  </a:rPr>
                  <a:t>only a few significant</a:t>
                </a:r>
                <a:r>
                  <a:rPr lang="en-US" altLang="zh-CN" sz="2800" dirty="0"/>
                  <a:t> eigenvalue-eigenvector pairs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sz="2800" dirty="0"/>
                  <a:t>. The new reconstructed sample from low-dim space is: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3B1D767-9C97-470D-BB1E-077D718B7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14" y="1244943"/>
                <a:ext cx="10494421" cy="3612143"/>
              </a:xfrm>
              <a:prstGeom prst="rect">
                <a:avLst/>
              </a:prstGeom>
              <a:blipFill>
                <a:blip r:embed="rId3"/>
                <a:stretch>
                  <a:fillRect l="-1046" t="-1518" r="-697" b="-2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9E1D26-85D1-4AF9-82A7-853067F9796D}"/>
                  </a:ext>
                </a:extLst>
              </p:cNvPr>
              <p:cNvSpPr/>
              <p:nvPr/>
            </p:nvSpPr>
            <p:spPr>
              <a:xfrm>
                <a:off x="3100823" y="1805720"/>
                <a:ext cx="3222036" cy="5329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𝑿</m:t>
                      </m:r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C9E1D26-85D1-4AF9-82A7-853067F979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823" y="1805720"/>
                <a:ext cx="3222036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8D57F7E-04C8-47AD-B287-EB7BDC580A5A}"/>
                  </a:ext>
                </a:extLst>
              </p:cNvPr>
              <p:cNvSpPr/>
              <p:nvPr/>
            </p:nvSpPr>
            <p:spPr>
              <a:xfrm>
                <a:off x="3236611" y="4860527"/>
                <a:ext cx="5057025" cy="681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8D57F7E-04C8-47AD-B287-EB7BDC580A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6611" y="4860527"/>
                <a:ext cx="5057025" cy="681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796C03E-A290-4C31-9B13-92A4090EB999}"/>
                  </a:ext>
                </a:extLst>
              </p:cNvPr>
              <p:cNvSpPr/>
              <p:nvPr/>
            </p:nvSpPr>
            <p:spPr>
              <a:xfrm>
                <a:off x="7056057" y="1812154"/>
                <a:ext cx="4107984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  <m:sSup>
                      <m:sSup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altLang="zh-CN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796C03E-A290-4C31-9B13-92A4090EB9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057" y="1812154"/>
                <a:ext cx="4107984" cy="5309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4F5EAEC6-FB6D-410E-B678-932486ACE128}"/>
              </a:ext>
            </a:extLst>
          </p:cNvPr>
          <p:cNvSpPr txBox="1"/>
          <p:nvPr/>
        </p:nvSpPr>
        <p:spPr>
          <a:xfrm>
            <a:off x="410681" y="120127"/>
            <a:ext cx="53287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Application3-PCA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58149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EFFD0D-A780-419C-8D1C-979FE4A7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94" y="804862"/>
            <a:ext cx="11249025" cy="5248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6DBC3F1-40D7-42FF-B415-3CF051B9C347}"/>
              </a:ext>
            </a:extLst>
          </p:cNvPr>
          <p:cNvSpPr txBox="1"/>
          <p:nvPr/>
        </p:nvSpPr>
        <p:spPr>
          <a:xfrm>
            <a:off x="410681" y="120127"/>
            <a:ext cx="7913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Application4-Reconstruction</a:t>
            </a:r>
            <a:endParaRPr lang="zh-CN" alt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E89AAB0-54FC-4060-BF7F-FE5A792010E2}"/>
                  </a:ext>
                </a:extLst>
              </p:cNvPr>
              <p:cNvSpPr/>
              <p:nvPr/>
            </p:nvSpPr>
            <p:spPr>
              <a:xfrm>
                <a:off x="3567486" y="5972891"/>
                <a:ext cx="5057025" cy="6813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8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b>
                          <m: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  <m:t>𝑼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altLang="zh-CN" sz="2800" b="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E89AAB0-54FC-4060-BF7F-FE5A792010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7486" y="5972891"/>
                <a:ext cx="5057025" cy="681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4499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7">
            <a:extLst>
              <a:ext uri="{FF2B5EF4-FFF2-40B4-BE49-F238E27FC236}">
                <a16:creationId xmlns:a16="http://schemas.microsoft.com/office/drawing/2014/main" id="{DBAA55C2-08F8-4442-A5F3-C8D4C48C5974}"/>
              </a:ext>
            </a:extLst>
          </p:cNvPr>
          <p:cNvSpPr/>
          <p:nvPr/>
        </p:nvSpPr>
        <p:spPr>
          <a:xfrm>
            <a:off x="517915" y="1079090"/>
            <a:ext cx="10850942" cy="518836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A656AE-A841-4D73-AC7D-07C6CD75B0D3}"/>
                  </a:ext>
                </a:extLst>
              </p:cNvPr>
              <p:cNvSpPr/>
              <p:nvPr/>
            </p:nvSpPr>
            <p:spPr>
              <a:xfrm>
                <a:off x="485775" y="1193364"/>
                <a:ext cx="10401300" cy="43878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No need to compute the covariance matrix </a:t>
                </a:r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𝑺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en-US" altLang="zh-CN" sz="2800" b="1" dirty="0"/>
              </a:p>
              <a:p>
                <a:pPr marL="457200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Numerically more accurate, since the formation of </a:t>
                </a:r>
                <a14:m>
                  <m:oMath xmlns:m="http://schemas.openxmlformats.org/officeDocument/2006/math">
                    <m:r>
                      <a:rPr lang="en-US" altLang="zh-CN" sz="2800" b="1" i="1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 can cause loss of precision. </a:t>
                </a:r>
              </a:p>
              <a:p>
                <a:pPr marL="914400" lvl="1" indent="-457200" algn="just">
                  <a:buFont typeface="Arial" panose="020B0604020202020204" pitchFamily="34" charset="0"/>
                  <a:buChar char="•"/>
                </a:pPr>
                <a:r>
                  <a:rPr lang="en-US" altLang="zh-CN" sz="2800" dirty="0"/>
                  <a:t>For example, the </a:t>
                </a:r>
                <a:r>
                  <a:rPr lang="en-US" altLang="zh-CN" sz="2800" dirty="0" err="1"/>
                  <a:t>Läuchli</a:t>
                </a:r>
                <a:r>
                  <a:rPr lang="en-US" altLang="zh-CN" sz="2800" dirty="0"/>
                  <a:t> matrix:</a:t>
                </a:r>
              </a:p>
              <a:p>
                <a:pPr lvl="1"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zh-CN" altLang="en-US" sz="2800" i="1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eqArr>
                                      <m:eqArr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</m:eqArr>
                                  </m:e>
                                  <m:e>
                                    <m:eqArr>
                                      <m:eqArr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e>
                                      <m:e>
                                        <m:r>
                                          <a:rPr lang="zh-CN" altLang="en-US" sz="2800" i="1">
                                            <a:latin typeface="Cambria Math" panose="02040503050406030204" pitchFamily="18" charset="0"/>
                                          </a:rPr>
                                          <m:t>𝜖</m:t>
                                        </m:r>
                                      </m:e>
                                    </m:eqAr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  <a:p>
                <a:pPr algn="just"/>
                <a:endParaRPr lang="en-US" altLang="zh-CN" sz="2800" dirty="0"/>
              </a:p>
              <a:p>
                <a:pPr algn="just"/>
                <a:r>
                  <a:rPr lang="en-US" altLang="zh-CN" sz="2800" dirty="0"/>
                  <a:t>	where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800" dirty="0"/>
                  <a:t> is a tiny number.</a:t>
                </a:r>
                <a:endParaRPr lang="zh-CN" altLang="en-US" sz="28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7A656AE-A841-4D73-AC7D-07C6CD75B0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775" y="1193364"/>
                <a:ext cx="10401300" cy="4387868"/>
              </a:xfrm>
              <a:prstGeom prst="rect">
                <a:avLst/>
              </a:prstGeom>
              <a:blipFill>
                <a:blip r:embed="rId2"/>
                <a:stretch>
                  <a:fillRect l="-1055" t="-1250" r="-1172" b="-3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2807A651-4E14-464F-BB30-5B206352671D}"/>
              </a:ext>
            </a:extLst>
          </p:cNvPr>
          <p:cNvSpPr txBox="1"/>
          <p:nvPr/>
        </p:nvSpPr>
        <p:spPr>
          <a:xfrm>
            <a:off x="410681" y="120127"/>
            <a:ext cx="78893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Advantages of Using SVD for PCA</a:t>
            </a:r>
            <a:endParaRPr lang="zh-CN" altLang="en-US" sz="4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68FC7B7-636C-47D8-A5C1-309C8D283C22}"/>
              </a:ext>
            </a:extLst>
          </p:cNvPr>
          <p:cNvSpPr txBox="1"/>
          <p:nvPr/>
        </p:nvSpPr>
        <p:spPr>
          <a:xfrm>
            <a:off x="4807371" y="3048867"/>
            <a:ext cx="6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5739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178593"/>
            <a:ext cx="10850942" cy="496656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266AD2E-A1D1-40D9-8A73-20FE5134849F}"/>
              </a:ext>
            </a:extLst>
          </p:cNvPr>
          <p:cNvSpPr/>
          <p:nvPr/>
        </p:nvSpPr>
        <p:spPr>
          <a:xfrm>
            <a:off x="603639" y="1248828"/>
            <a:ext cx="10984722" cy="48628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Unsupervised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Principal Component Analysis (</a:t>
            </a:r>
            <a:r>
              <a:rPr lang="en-US" sz="2800" dirty="0">
                <a:solidFill>
                  <a:srgbClr val="FF0000"/>
                </a:solidFill>
              </a:rPr>
              <a:t>PCA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Nonnegative Matrix Factorization (NMF)</a:t>
            </a:r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Independent Component Analysis (ICA) [Reading]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Supervised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Linear Discriminant Analysis (</a:t>
            </a:r>
            <a:r>
              <a:rPr lang="en-US" sz="2800" dirty="0">
                <a:solidFill>
                  <a:srgbClr val="FF0000"/>
                </a:solidFill>
              </a:rPr>
              <a:t>LDA</a:t>
            </a:r>
            <a:r>
              <a:rPr lang="en-US" sz="2800" dirty="0"/>
              <a:t>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General Graph Embedding (GE) </a:t>
            </a:r>
            <a:r>
              <a:rPr lang="en-US" altLang="zh-CN" sz="2800" dirty="0"/>
              <a:t>[Reading]</a:t>
            </a:r>
            <a:endParaRPr lang="en-US" sz="2800" dirty="0"/>
          </a:p>
          <a:p>
            <a:pPr marL="914400" lvl="1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Canonical Correlation Analysis (CCA) [Reading, encouraged]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Semi‐supervised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Research topic [Further study, encouraged]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833064-E147-4DB2-B20E-3D029EE38362}"/>
              </a:ext>
            </a:extLst>
          </p:cNvPr>
          <p:cNvSpPr txBox="1"/>
          <p:nvPr/>
        </p:nvSpPr>
        <p:spPr>
          <a:xfrm>
            <a:off x="410681" y="120127"/>
            <a:ext cx="71632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Feature Extraction Algorithms</a:t>
            </a:r>
          </a:p>
        </p:txBody>
      </p:sp>
    </p:spTree>
    <p:extLst>
      <p:ext uri="{BB962C8B-B14F-4D97-AF65-F5344CB8AC3E}">
        <p14:creationId xmlns:p14="http://schemas.microsoft.com/office/powerpoint/2010/main" val="3486488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A9C4BF2C-F9C1-4829-9602-91598989D121}"/>
              </a:ext>
            </a:extLst>
          </p:cNvPr>
          <p:cNvSpPr txBox="1"/>
          <p:nvPr/>
        </p:nvSpPr>
        <p:spPr>
          <a:xfrm>
            <a:off x="410681" y="120127"/>
            <a:ext cx="3186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Visualize PCs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2F00E3-C8C4-4929-9708-5CD1C6EB0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80" y="120127"/>
            <a:ext cx="11906520" cy="64988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7690DA-887E-4AA0-925B-AD084A6B5855}"/>
                  </a:ext>
                </a:extLst>
              </p:cNvPr>
              <p:cNvSpPr txBox="1"/>
              <p:nvPr/>
            </p:nvSpPr>
            <p:spPr>
              <a:xfrm>
                <a:off x="4561958" y="5247244"/>
                <a:ext cx="2237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𝑼𝒚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67690DA-887E-4AA0-925B-AD084A6B5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1958" y="5247244"/>
                <a:ext cx="2237269" cy="468205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7204F4-3CFC-477C-9827-8A7B9B122DA4}"/>
                  </a:ext>
                </a:extLst>
              </p:cNvPr>
              <p:cNvSpPr txBox="1"/>
              <p:nvPr/>
            </p:nvSpPr>
            <p:spPr>
              <a:xfrm>
                <a:off x="34503" y="1693710"/>
                <a:ext cx="2237269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17204F4-3CFC-477C-9827-8A7B9B122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3" y="1693710"/>
                <a:ext cx="2237269" cy="5309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97935C7-0370-47AD-AD8C-950513D91A03}"/>
                  </a:ext>
                </a:extLst>
              </p:cNvPr>
              <p:cNvSpPr/>
              <p:nvPr/>
            </p:nvSpPr>
            <p:spPr>
              <a:xfrm>
                <a:off x="425005" y="1077993"/>
                <a:ext cx="7033069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The columns of </a:t>
                </a:r>
                <a:r>
                  <a:rPr lang="zh-CN" altLang="en-US" sz="2800" dirty="0"/>
                  <a:t>𝑼</a:t>
                </a:r>
                <a:r>
                  <a:rPr lang="en-US" altLang="zh-CN" sz="2800" dirty="0"/>
                  <a:t> are eigenvectors 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897935C7-0370-47AD-AD8C-950513D91A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5" y="1077993"/>
                <a:ext cx="7033069" cy="530915"/>
              </a:xfrm>
              <a:prstGeom prst="rect">
                <a:avLst/>
              </a:prstGeom>
              <a:blipFill>
                <a:blip r:embed="rId6"/>
                <a:stretch>
                  <a:fillRect l="-1821" t="-13793" r="-3122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F56C74D-2DFE-4FC7-9349-B146E2F02D53}"/>
              </a:ext>
            </a:extLst>
          </p:cNvPr>
          <p:cNvSpPr/>
          <p:nvPr/>
        </p:nvSpPr>
        <p:spPr>
          <a:xfrm>
            <a:off x="7458075" y="3429000"/>
            <a:ext cx="314325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EE6361-4920-4B59-AB2E-1B1A729C553E}"/>
              </a:ext>
            </a:extLst>
          </p:cNvPr>
          <p:cNvSpPr/>
          <p:nvPr/>
        </p:nvSpPr>
        <p:spPr>
          <a:xfrm>
            <a:off x="5013844" y="4583473"/>
            <a:ext cx="1704330" cy="7981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538990-330E-411A-A634-8D6AD8C30EFB}"/>
                  </a:ext>
                </a:extLst>
              </p:cNvPr>
              <p:cNvSpPr txBox="1"/>
              <p:nvPr/>
            </p:nvSpPr>
            <p:spPr>
              <a:xfrm>
                <a:off x="4575136" y="4467806"/>
                <a:ext cx="2237269" cy="468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A538990-330E-411A-A634-8D6AD8C30E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5136" y="4467806"/>
                <a:ext cx="2237269" cy="468205"/>
              </a:xfrm>
              <a:prstGeom prst="rect">
                <a:avLst/>
              </a:prstGeom>
              <a:blipFill>
                <a:blip r:embed="rId7"/>
                <a:stretch>
                  <a:fillRect b="-103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8A6FA1-73FE-4BA3-93B0-1E588355EB17}"/>
                  </a:ext>
                </a:extLst>
              </p:cNvPr>
              <p:cNvSpPr txBox="1"/>
              <p:nvPr/>
            </p:nvSpPr>
            <p:spPr>
              <a:xfrm>
                <a:off x="7668784" y="3260144"/>
                <a:ext cx="2721831" cy="11065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𝑼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mr>
                          </m:m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↑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altLang="zh-CN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↓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08A6FA1-73FE-4BA3-93B0-1E588355E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8784" y="3260144"/>
                <a:ext cx="2721831" cy="11065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左右 12">
            <a:extLst>
              <a:ext uri="{FF2B5EF4-FFF2-40B4-BE49-F238E27FC236}">
                <a16:creationId xmlns:a16="http://schemas.microsoft.com/office/drawing/2014/main" id="{32CBEE0F-E237-43D8-8060-99BF91D22D7F}"/>
              </a:ext>
            </a:extLst>
          </p:cNvPr>
          <p:cNvSpPr/>
          <p:nvPr/>
        </p:nvSpPr>
        <p:spPr>
          <a:xfrm>
            <a:off x="4890018" y="4878508"/>
            <a:ext cx="1581150" cy="46820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9C4644-715D-49C6-849D-CA05D0F66817}"/>
                  </a:ext>
                </a:extLst>
              </p:cNvPr>
              <p:cNvSpPr txBox="1"/>
              <p:nvPr/>
            </p:nvSpPr>
            <p:spPr>
              <a:xfrm>
                <a:off x="1153138" y="5641507"/>
                <a:ext cx="31252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29C4644-715D-49C6-849D-CA05D0F668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138" y="5641507"/>
                <a:ext cx="312521" cy="276999"/>
              </a:xfrm>
              <a:prstGeom prst="rect">
                <a:avLst/>
              </a:prstGeom>
              <a:blipFill>
                <a:blip r:embed="rId9"/>
                <a:stretch>
                  <a:fillRect l="-11765" r="-9804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0732162-B15C-4219-87FC-A8FCB9ECF521}"/>
                  </a:ext>
                </a:extLst>
              </p:cNvPr>
              <p:cNvSpPr txBox="1"/>
              <p:nvPr/>
            </p:nvSpPr>
            <p:spPr>
              <a:xfrm>
                <a:off x="231478" y="5601738"/>
                <a:ext cx="312521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0732162-B15C-4219-87FC-A8FCB9ECF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478" y="5601738"/>
                <a:ext cx="312521" cy="276999"/>
              </a:xfrm>
              <a:prstGeom prst="rect">
                <a:avLst/>
              </a:prstGeom>
              <a:blipFill>
                <a:blip r:embed="rId10"/>
                <a:stretch>
                  <a:fillRect l="-11765" r="-9804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0618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E31982-559D-4467-9960-42FF54A91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110" y="1613331"/>
            <a:ext cx="3589169" cy="36305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0FC049C-858D-4384-A9D7-E5B70144E5A4}"/>
              </a:ext>
            </a:extLst>
          </p:cNvPr>
          <p:cNvSpPr/>
          <p:nvPr/>
        </p:nvSpPr>
        <p:spPr>
          <a:xfrm>
            <a:off x="679688" y="5259598"/>
            <a:ext cx="1083262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dirty="0"/>
              <a:t>Data points are represented in a </a:t>
            </a:r>
            <a:r>
              <a:rPr lang="en-US" sz="2800" dirty="0">
                <a:solidFill>
                  <a:srgbClr val="FF0000"/>
                </a:solidFill>
              </a:rPr>
              <a:t>rotated</a:t>
            </a:r>
            <a:r>
              <a:rPr lang="en-US" sz="2800" dirty="0"/>
              <a:t> orthogonal coordinate system: the origin is the mean of the data points and the axes are provided by the eigenvectors.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C4BF2C-F9C1-4829-9602-91598989D121}"/>
              </a:ext>
            </a:extLst>
          </p:cNvPr>
          <p:cNvSpPr txBox="1"/>
          <p:nvPr/>
        </p:nvSpPr>
        <p:spPr>
          <a:xfrm>
            <a:off x="410681" y="120127"/>
            <a:ext cx="31862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Visualize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C659C6-B4C2-484F-A3FD-9EA7D3DBD5BA}"/>
                  </a:ext>
                </a:extLst>
              </p:cNvPr>
              <p:cNvSpPr txBox="1"/>
              <p:nvPr/>
            </p:nvSpPr>
            <p:spPr>
              <a:xfrm>
                <a:off x="39789" y="1797333"/>
                <a:ext cx="2237269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altLang="zh-CN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9C659C6-B4C2-484F-A3FD-9EA7D3DBD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89" y="1797333"/>
                <a:ext cx="2237269" cy="5309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EE1E61F-B0B8-4FFC-96B7-4D0F4937E3C2}"/>
                  </a:ext>
                </a:extLst>
              </p:cNvPr>
              <p:cNvSpPr/>
              <p:nvPr/>
            </p:nvSpPr>
            <p:spPr>
              <a:xfrm>
                <a:off x="425006" y="1077993"/>
                <a:ext cx="7525194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/>
                  <a:t>The columns of </a:t>
                </a:r>
                <a:r>
                  <a:rPr lang="zh-CN" altLang="en-US" sz="2800" dirty="0"/>
                  <a:t>𝑼</a:t>
                </a:r>
                <a:r>
                  <a:rPr lang="en-US" altLang="zh-CN" sz="2800" dirty="0"/>
                  <a:t> are eigenvectors of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r>
                  <a:rPr lang="en-US" altLang="zh-CN" sz="2800" dirty="0"/>
                  <a:t>.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EE1E61F-B0B8-4FFC-96B7-4D0F4937E3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6" y="1077993"/>
                <a:ext cx="7525194" cy="530915"/>
              </a:xfrm>
              <a:prstGeom prst="rect">
                <a:avLst/>
              </a:prstGeom>
              <a:blipFill>
                <a:blip r:embed="rId5"/>
                <a:stretch>
                  <a:fillRect l="-1702" t="-13793" b="-32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2546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238433" y="1644880"/>
            <a:ext cx="9492998" cy="4764995"/>
            <a:chOff x="1207953" y="1502640"/>
            <a:chExt cx="9492998" cy="47649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953" y="1502640"/>
              <a:ext cx="9492998" cy="4667511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8073081" y="5857103"/>
              <a:ext cx="2627870" cy="31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953265" y="5585255"/>
              <a:ext cx="2627870" cy="31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300294" y="3340293"/>
              <a:ext cx="372138" cy="3130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6066532" y="2731908"/>
              <a:ext cx="372138" cy="1403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001316" y="5898303"/>
              <a:ext cx="1385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V1_centered</a:t>
              </a:r>
              <a:endParaRPr lang="zh-CN" altLang="en-US" b="1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776360" y="5585255"/>
              <a:ext cx="4908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/>
                <a:t>V1 </a:t>
              </a:r>
              <a:endParaRPr lang="zh-CN" altLang="en-US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 rot="10800000">
              <a:off x="1267759" y="3297563"/>
              <a:ext cx="461665" cy="398507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b="1" dirty="0"/>
                <a:t>V2 </a:t>
              </a:r>
              <a:endParaRPr lang="zh-CN" altLang="en-US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 rot="10800000">
              <a:off x="5977005" y="3131138"/>
              <a:ext cx="461665" cy="1410514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en-US" altLang="zh-CN" b="1" dirty="0"/>
                <a:t>V2_centered  </a:t>
              </a:r>
              <a:endParaRPr lang="zh-CN" altLang="en-US" b="1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E774E12-44AA-4F11-B54C-0DEAC1650E42}"/>
              </a:ext>
            </a:extLst>
          </p:cNvPr>
          <p:cNvSpPr txBox="1"/>
          <p:nvPr/>
        </p:nvSpPr>
        <p:spPr>
          <a:xfrm>
            <a:off x="410681" y="120127"/>
            <a:ext cx="7388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The Necessity of Centralization</a:t>
            </a:r>
          </a:p>
        </p:txBody>
      </p:sp>
    </p:spTree>
    <p:extLst>
      <p:ext uri="{BB962C8B-B14F-4D97-AF65-F5344CB8AC3E}">
        <p14:creationId xmlns:p14="http://schemas.microsoft.com/office/powerpoint/2010/main" val="7822347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356851"/>
            <a:ext cx="10850942" cy="2930014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1D1278E-05F5-46BE-A6BF-B73AE5131AF2}"/>
                  </a:ext>
                </a:extLst>
              </p:cNvPr>
              <p:cNvSpPr/>
              <p:nvPr/>
            </p:nvSpPr>
            <p:spPr>
              <a:xfrm>
                <a:off x="603639" y="1426633"/>
                <a:ext cx="10832624" cy="10908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To choose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based on percentage of energy to retain, we can use the following criterion (smallest </a:t>
                </a:r>
                <a14:m>
                  <m:oMath xmlns:m="http://schemas.openxmlformats.org/officeDocument/2006/math">
                    <m:r>
                      <a:rPr lang="en-US" altLang="zh-CN" sz="28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):</a:t>
                </a:r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id="{41D1278E-05F5-46BE-A6BF-B73AE5131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9" y="1426633"/>
                <a:ext cx="10832624" cy="1090876"/>
              </a:xfrm>
              <a:prstGeom prst="rect">
                <a:avLst/>
              </a:prstGeom>
              <a:blipFill rotWithShape="0">
                <a:blip r:embed="rId3"/>
                <a:stretch>
                  <a:fillRect l="-1125" t="-559" b="-150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DF8E5245-2D9A-4DE9-B819-21B2741DB26B}"/>
                  </a:ext>
                </a:extLst>
              </p:cNvPr>
              <p:cNvSpPr/>
              <p:nvPr/>
            </p:nvSpPr>
            <p:spPr>
              <a:xfrm>
                <a:off x="2730966" y="2932698"/>
                <a:ext cx="6153031" cy="10343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2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brk m:alnAt="23"/>
                              </m:r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3200" b="0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sz="32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32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zh-CN" sz="3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𝑇h𝑟𝑒𝑠h𝑜𝑙𝑑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(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altLang="zh-CN" sz="32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., 0.95)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F8E5245-2D9A-4DE9-B819-21B2741DB2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66" y="2932698"/>
                <a:ext cx="6153031" cy="103432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58547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How Many PCs to Keep?</a:t>
            </a:r>
          </a:p>
        </p:txBody>
      </p:sp>
    </p:spTree>
    <p:extLst>
      <p:ext uri="{BB962C8B-B14F-4D97-AF65-F5344CB8AC3E}">
        <p14:creationId xmlns:p14="http://schemas.microsoft.com/office/powerpoint/2010/main" val="389621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2F5991-F2D7-4870-8664-021B9FCBF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881" y="1583634"/>
            <a:ext cx="7502643" cy="226534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40470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Data Compression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3022CC7-CB3D-42F9-B1E8-FAEE9257CF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885" y="4064853"/>
            <a:ext cx="7618639" cy="267884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57CE170-2B84-4218-8E61-9AB68265CBFD}"/>
              </a:ext>
            </a:extLst>
          </p:cNvPr>
          <p:cNvSpPr/>
          <p:nvPr/>
        </p:nvSpPr>
        <p:spPr>
          <a:xfrm>
            <a:off x="8650406" y="2030968"/>
            <a:ext cx="345586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000" dirty="0"/>
              <a:t>We represent the eigenvectors as images of the same size as the data points.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6476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B7CDC4C-6BF3-4B6A-B026-27A27F461AF4}"/>
              </a:ext>
            </a:extLst>
          </p:cNvPr>
          <p:cNvSpPr/>
          <p:nvPr/>
        </p:nvSpPr>
        <p:spPr>
          <a:xfrm>
            <a:off x="367422" y="1065386"/>
            <a:ext cx="11481677" cy="3736082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11266969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2800" b="1" dirty="0"/>
              <a:t>Data Preprocessing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The goal is </a:t>
            </a:r>
            <a:r>
              <a:rPr lang="en-US" altLang="zh-CN" sz="2800" b="1" dirty="0">
                <a:solidFill>
                  <a:srgbClr val="FF0000"/>
                </a:solidFill>
              </a:rPr>
              <a:t>not</a:t>
            </a:r>
            <a:r>
              <a:rPr lang="en-US" altLang="zh-CN" sz="2800" dirty="0"/>
              <a:t> dimensionality reduction but rather the transformation of a data set in order to </a:t>
            </a:r>
            <a:r>
              <a:rPr lang="en-US" altLang="zh-CN" sz="2800" b="1" dirty="0">
                <a:solidFill>
                  <a:srgbClr val="FF0000"/>
                </a:solidFill>
              </a:rPr>
              <a:t>standardizing</a:t>
            </a:r>
            <a:r>
              <a:rPr lang="en-US" altLang="zh-CN" sz="2800" dirty="0"/>
              <a:t> the data.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Important in allowing subsequent pattern recognition algorithms to be applied successfully to the data set. </a:t>
            </a:r>
          </a:p>
          <a:p>
            <a:pPr marL="342900" indent="-342900" algn="just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800" dirty="0"/>
              <a:t>Typically, it is done when the original variables are measured in different order of magnitudes or have significantly different variability.</a:t>
            </a:r>
            <a:r>
              <a:rPr lang="en-US" altLang="zh-CN" sz="24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737652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7">
            <a:extLst>
              <a:ext uri="{FF2B5EF4-FFF2-40B4-BE49-F238E27FC236}">
                <a16:creationId xmlns:a16="http://schemas.microsoft.com/office/drawing/2014/main" id="{C9CCADB2-72DC-4CB7-82ED-021DA58265C4}"/>
              </a:ext>
            </a:extLst>
          </p:cNvPr>
          <p:cNvSpPr/>
          <p:nvPr/>
        </p:nvSpPr>
        <p:spPr>
          <a:xfrm>
            <a:off x="355161" y="2535324"/>
            <a:ext cx="11481677" cy="3351126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B7CDC4C-6BF3-4B6A-B026-27A27F461AF4}"/>
              </a:ext>
            </a:extLst>
          </p:cNvPr>
          <p:cNvSpPr/>
          <p:nvPr/>
        </p:nvSpPr>
        <p:spPr>
          <a:xfrm>
            <a:off x="367422" y="1065386"/>
            <a:ext cx="11481677" cy="12941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112669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Data Preprocessing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goal is </a:t>
            </a:r>
            <a:r>
              <a:rPr lang="en-US" altLang="zh-CN" sz="2400" b="1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dimensionality reduction but rather the transformation of a data set in order to </a:t>
            </a:r>
            <a:r>
              <a:rPr lang="en-US" altLang="zh-CN" sz="2400" b="1" dirty="0">
                <a:solidFill>
                  <a:srgbClr val="FF0000"/>
                </a:solidFill>
              </a:rPr>
              <a:t>standardizing</a:t>
            </a:r>
            <a:r>
              <a:rPr lang="en-US" altLang="zh-CN" sz="2400" dirty="0"/>
              <a:t> the data.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4CB8D28-4B96-4ED2-AC87-4BC22601DC71}"/>
              </a:ext>
            </a:extLst>
          </p:cNvPr>
          <p:cNvSpPr txBox="1"/>
          <p:nvPr/>
        </p:nvSpPr>
        <p:spPr>
          <a:xfrm>
            <a:off x="829675" y="2696321"/>
            <a:ext cx="1084797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/>
              <a:t>Traditionally, we can made a linear re-scaling of the individual variables such that each variable had zero </a:t>
            </a:r>
            <a:r>
              <a:rPr lang="en-US" altLang="zh-CN" sz="2400" dirty="0">
                <a:solidFill>
                  <a:srgbClr val="FF0000"/>
                </a:solidFill>
              </a:rPr>
              <a:t>mean</a:t>
            </a:r>
            <a:r>
              <a:rPr lang="en-US" altLang="zh-CN" sz="2400" dirty="0"/>
              <a:t> and unit </a:t>
            </a:r>
            <a:r>
              <a:rPr lang="en-US" altLang="zh-CN" sz="2400" dirty="0">
                <a:solidFill>
                  <a:srgbClr val="FF0000"/>
                </a:solidFill>
              </a:rPr>
              <a:t>variance</a:t>
            </a:r>
            <a:r>
              <a:rPr lang="en-US" altLang="zh-CN" sz="2400" dirty="0"/>
              <a:t>. </a:t>
            </a:r>
            <a:endParaRPr lang="zh-CN" altLang="en-US" sz="2400" b="1" i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ABBB9E-0090-45B3-BA57-CACF6B24F45F}"/>
              </a:ext>
            </a:extLst>
          </p:cNvPr>
          <p:cNvSpPr txBox="1"/>
          <p:nvPr/>
        </p:nvSpPr>
        <p:spPr>
          <a:xfrm>
            <a:off x="829675" y="4842060"/>
            <a:ext cx="1066330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/>
              <a:t>However, using PCA we can make a more substantial normalization of the data to give</a:t>
            </a:r>
          </a:p>
          <a:p>
            <a:r>
              <a:rPr lang="en-US" altLang="zh-CN" sz="2400" dirty="0"/>
              <a:t>it </a:t>
            </a:r>
            <a:r>
              <a:rPr lang="en-US" altLang="zh-CN" sz="2400" dirty="0">
                <a:solidFill>
                  <a:srgbClr val="FF0000"/>
                </a:solidFill>
              </a:rPr>
              <a:t>zero mean </a:t>
            </a:r>
            <a:r>
              <a:rPr lang="en-US" altLang="zh-CN" sz="2400" dirty="0"/>
              <a:t>and </a:t>
            </a:r>
            <a:r>
              <a:rPr lang="en-US" altLang="zh-CN" sz="2400" dirty="0">
                <a:solidFill>
                  <a:srgbClr val="FF0000"/>
                </a:solidFill>
              </a:rPr>
              <a:t>unit covariance</a:t>
            </a:r>
            <a:r>
              <a:rPr lang="en-US" altLang="zh-CN" sz="2400" dirty="0"/>
              <a:t>, so that variables become </a:t>
            </a:r>
            <a:r>
              <a:rPr lang="en-US" altLang="zh-CN" sz="2400" dirty="0">
                <a:solidFill>
                  <a:srgbClr val="FF0000"/>
                </a:solidFill>
              </a:rPr>
              <a:t>decorrelated</a:t>
            </a:r>
            <a:r>
              <a:rPr lang="en-US" altLang="zh-CN" sz="2400" dirty="0"/>
              <a:t>. 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6C8F70-62D0-4BCC-AFFF-EAC40F15FE42}"/>
                  </a:ext>
                </a:extLst>
              </p:cNvPr>
              <p:cNvSpPr/>
              <p:nvPr/>
            </p:nvSpPr>
            <p:spPr>
              <a:xfrm>
                <a:off x="5135389" y="3575430"/>
                <a:ext cx="1468351" cy="960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8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8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8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46C8F70-62D0-4BCC-AFFF-EAC40F15FE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389" y="3575430"/>
                <a:ext cx="1468351" cy="9609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41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7">
            <a:extLst>
              <a:ext uri="{FF2B5EF4-FFF2-40B4-BE49-F238E27FC236}">
                <a16:creationId xmlns:a16="http://schemas.microsoft.com/office/drawing/2014/main" id="{C9CCADB2-72DC-4CB7-82ED-021DA58265C4}"/>
              </a:ext>
            </a:extLst>
          </p:cNvPr>
          <p:cNvSpPr/>
          <p:nvPr/>
        </p:nvSpPr>
        <p:spPr>
          <a:xfrm>
            <a:off x="355161" y="2535324"/>
            <a:ext cx="11481677" cy="3351126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B7CDC4C-6BF3-4B6A-B026-27A27F461AF4}"/>
              </a:ext>
            </a:extLst>
          </p:cNvPr>
          <p:cNvSpPr/>
          <p:nvPr/>
        </p:nvSpPr>
        <p:spPr>
          <a:xfrm>
            <a:off x="367422" y="1065386"/>
            <a:ext cx="11481677" cy="12941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112669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Data Preprocessing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goal is </a:t>
            </a:r>
            <a:r>
              <a:rPr lang="en-US" altLang="zh-CN" sz="2400" b="1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dimensionality reduction but rather the transformation of a data set in order to </a:t>
            </a:r>
            <a:r>
              <a:rPr lang="en-US" altLang="zh-CN" sz="2400" b="1" dirty="0">
                <a:solidFill>
                  <a:srgbClr val="FF0000"/>
                </a:solidFill>
              </a:rPr>
              <a:t>standardizing</a:t>
            </a:r>
            <a:r>
              <a:rPr lang="en-US" altLang="zh-CN" sz="2400" dirty="0"/>
              <a:t> the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42DF8-17AC-48DA-BA52-AF4CC72B9518}"/>
                  </a:ext>
                </a:extLst>
              </p:cNvPr>
              <p:cNvSpPr/>
              <p:nvPr/>
            </p:nvSpPr>
            <p:spPr>
              <a:xfrm>
                <a:off x="5553958" y="3153562"/>
                <a:ext cx="3108351" cy="6273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3142DF8-17AC-48DA-BA52-AF4CC72B95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958" y="3153562"/>
                <a:ext cx="3108351" cy="6273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38A193-E50B-4B07-98AA-4E0D4BE73074}"/>
                  </a:ext>
                </a:extLst>
              </p:cNvPr>
              <p:cNvSpPr txBox="1"/>
              <p:nvPr/>
            </p:nvSpPr>
            <p:spPr>
              <a:xfrm>
                <a:off x="859173" y="2716299"/>
                <a:ext cx="709309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/>
                  <a:t>We first write the eigenvalue decomposition   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𝑺𝑼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l-GR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𝜦</m:t>
                    </m:r>
                  </m:oMath>
                </a14:m>
                <a:endParaRPr lang="zh-CN" altLang="en-US" sz="2400" b="1" i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A38A193-E50B-4B07-98AA-4E0D4BE73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3" y="2716299"/>
                <a:ext cx="7093096" cy="369332"/>
              </a:xfrm>
              <a:prstGeom prst="rect">
                <a:avLst/>
              </a:prstGeom>
              <a:blipFill>
                <a:blip r:embed="rId4"/>
                <a:stretch>
                  <a:fillRect l="-2663" t="-26667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F81BD25-266B-4304-B6BD-48C82B25D2AA}"/>
                  </a:ext>
                </a:extLst>
              </p:cNvPr>
              <p:cNvSpPr/>
              <p:nvPr/>
            </p:nvSpPr>
            <p:spPr>
              <a:xfrm>
                <a:off x="524263" y="4553920"/>
                <a:ext cx="11444864" cy="11005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>
                              <m:r>
                                <a:rPr lang="en-US" altLang="zh-CN" sz="24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nary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  <m:r>
                            <a:rPr lang="en-US" altLang="zh-CN" sz="2400" b="1" i="1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400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2400" b="1" i="1" smtClean="0">
                              <a:latin typeface="Cambria Math" panose="02040503050406030204" pitchFamily="18" charset="0"/>
                            </a:rPr>
                            <m:t>𝑼</m:t>
                          </m:r>
                          <m:sSup>
                            <m:sSupPr>
                              <m:ctrlPr>
                                <a:rPr lang="en-US" altLang="zh-CN" sz="24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altLang="zh-CN" sz="2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𝜦</m:t>
                              </m:r>
                            </m:e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sup>
                          </m:sSup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  <m:r>
                        <a:rPr lang="en-US" altLang="zh-CN" sz="2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𝑼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l-GR" altLang="zh-CN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𝜦</m:t>
                      </m:r>
                      <m:sSup>
                        <m:sSupPr>
                          <m:ctrlPr>
                            <a:rPr lang="en-US" altLang="zh-CN" sz="24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CF81BD25-266B-4304-B6BD-48C82B25D2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63" y="4553920"/>
                <a:ext cx="11444864" cy="110055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4CB8D28-4B96-4ED2-AC87-4BC22601DC71}"/>
              </a:ext>
            </a:extLst>
          </p:cNvPr>
          <p:cNvSpPr txBox="1"/>
          <p:nvPr/>
        </p:nvSpPr>
        <p:spPr>
          <a:xfrm>
            <a:off x="859173" y="3334002"/>
            <a:ext cx="444294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2400" dirty="0"/>
              <a:t>Then for each data point, we define</a:t>
            </a:r>
            <a:endParaRPr lang="zh-CN" altLang="en-US" sz="2400" b="1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ABBB9E-0090-45B3-BA57-CACF6B24F45F}"/>
                  </a:ext>
                </a:extLst>
              </p:cNvPr>
              <p:cNvSpPr txBox="1"/>
              <p:nvPr/>
            </p:nvSpPr>
            <p:spPr>
              <a:xfrm>
                <a:off x="859173" y="3981804"/>
                <a:ext cx="885723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/>
                  <a:t>Clearly,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sz="2400" dirty="0"/>
                  <a:t>  have zero mean, and we thus have the covariance matrix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CABBB9E-0090-45B3-BA57-CACF6B24F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173" y="3981804"/>
                <a:ext cx="8857233" cy="369332"/>
              </a:xfrm>
              <a:prstGeom prst="rect">
                <a:avLst/>
              </a:prstGeom>
              <a:blipFill>
                <a:blip r:embed="rId6"/>
                <a:stretch>
                  <a:fillRect l="-2134" t="-24590" r="-275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BEC38F28-2F1A-407C-A6BD-EA99C8B1ED4D}"/>
              </a:ext>
            </a:extLst>
          </p:cNvPr>
          <p:cNvSpPr/>
          <p:nvPr/>
        </p:nvSpPr>
        <p:spPr>
          <a:xfrm>
            <a:off x="1949776" y="6087341"/>
            <a:ext cx="7727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This operation is known as </a:t>
            </a:r>
            <a:r>
              <a:rPr lang="en-US" altLang="zh-CN" sz="2400" b="1" i="1" dirty="0"/>
              <a:t>whitening</a:t>
            </a:r>
            <a:r>
              <a:rPr lang="en-US" altLang="zh-CN" sz="2400" b="1" dirty="0"/>
              <a:t> or </a:t>
            </a:r>
            <a:r>
              <a:rPr lang="en-US" altLang="zh-CN" sz="2400" b="1" i="1" dirty="0" err="1"/>
              <a:t>sphereing</a:t>
            </a:r>
            <a:r>
              <a:rPr lang="en-US" altLang="zh-CN" sz="2400" b="1" dirty="0"/>
              <a:t> the data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805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/>
      <p:bldP spid="16" grpId="0"/>
      <p:bldP spid="17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B7CDC4C-6BF3-4B6A-B026-27A27F461AF4}"/>
              </a:ext>
            </a:extLst>
          </p:cNvPr>
          <p:cNvSpPr/>
          <p:nvPr/>
        </p:nvSpPr>
        <p:spPr>
          <a:xfrm>
            <a:off x="367422" y="1065386"/>
            <a:ext cx="11481677" cy="1294120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112669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Data Preprocessing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The goal is </a:t>
            </a:r>
            <a:r>
              <a:rPr lang="en-US" altLang="zh-CN" sz="2400" b="1" dirty="0">
                <a:solidFill>
                  <a:srgbClr val="FF0000"/>
                </a:solidFill>
              </a:rPr>
              <a:t>not</a:t>
            </a:r>
            <a:r>
              <a:rPr lang="en-US" altLang="zh-CN" sz="2400" dirty="0"/>
              <a:t> dimensionality reduction but rather the transformation of a data set in order to </a:t>
            </a:r>
            <a:r>
              <a:rPr lang="en-US" altLang="zh-CN" sz="2400" b="1" dirty="0">
                <a:solidFill>
                  <a:srgbClr val="FF0000"/>
                </a:solidFill>
              </a:rPr>
              <a:t>standardizing</a:t>
            </a:r>
            <a:r>
              <a:rPr lang="en-US" altLang="zh-CN" sz="2400" dirty="0"/>
              <a:t> the data.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6205804-DC06-483D-BCE8-C150AA365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9675" y="0"/>
            <a:ext cx="3362325" cy="3143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C9811E-5DE0-4C6D-9048-106BA9CD30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86"/>
          <a:stretch/>
        </p:blipFill>
        <p:spPr>
          <a:xfrm>
            <a:off x="1165079" y="2890110"/>
            <a:ext cx="9664846" cy="30885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271175-5636-4112-9948-4264CB83F0CB}"/>
                  </a:ext>
                </a:extLst>
              </p:cNvPr>
              <p:cNvSpPr/>
              <p:nvPr/>
            </p:nvSpPr>
            <p:spPr>
              <a:xfrm>
                <a:off x="5492347" y="6025114"/>
                <a:ext cx="1103635" cy="7127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2000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F271175-5636-4112-9948-4264CB83F0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2347" y="6025114"/>
                <a:ext cx="1103635" cy="7127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4E980F-AB22-4E45-B350-AE1AC1C79344}"/>
                  </a:ext>
                </a:extLst>
              </p:cNvPr>
              <p:cNvSpPr/>
              <p:nvPr/>
            </p:nvSpPr>
            <p:spPr>
              <a:xfrm>
                <a:off x="8154283" y="6112253"/>
                <a:ext cx="2555636" cy="5384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𝜦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0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sSup>
                        <m:sSup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e>
                        <m:sup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altLang="zh-CN" sz="20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54E980F-AB22-4E45-B350-AE1AC1C793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4283" y="6112253"/>
                <a:ext cx="2555636" cy="5384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027EF7B2-0FBE-48E7-8EF2-CA847086D323}"/>
              </a:ext>
            </a:extLst>
          </p:cNvPr>
          <p:cNvSpPr/>
          <p:nvPr/>
        </p:nvSpPr>
        <p:spPr>
          <a:xfrm>
            <a:off x="1948042" y="6150661"/>
            <a:ext cx="1782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Original data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112E28-60B7-4952-A3A5-22B62DBA1651}"/>
              </a:ext>
            </a:extLst>
          </p:cNvPr>
          <p:cNvSpPr txBox="1"/>
          <p:nvPr/>
        </p:nvSpPr>
        <p:spPr>
          <a:xfrm>
            <a:off x="4064000" y="2440142"/>
            <a:ext cx="46355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Principal axes of this normalized data set.</a:t>
            </a:r>
            <a:endParaRPr lang="zh-CN" altLang="en-US" sz="2000" b="1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6122A7C-C346-4B57-AB5B-9BB755D37AD8}"/>
              </a:ext>
            </a:extLst>
          </p:cNvPr>
          <p:cNvCxnSpPr/>
          <p:nvPr/>
        </p:nvCxnSpPr>
        <p:spPr>
          <a:xfrm flipH="1">
            <a:off x="5997502" y="2840252"/>
            <a:ext cx="46662" cy="1198348"/>
          </a:xfrm>
          <a:prstGeom prst="straightConnector1">
            <a:avLst/>
          </a:prstGeom>
          <a:ln w="28575">
            <a:solidFill>
              <a:srgbClr val="4440F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9140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7">
            <a:extLst>
              <a:ext uri="{FF2B5EF4-FFF2-40B4-BE49-F238E27FC236}">
                <a16:creationId xmlns:a16="http://schemas.microsoft.com/office/drawing/2014/main" id="{AB7CDC4C-6BF3-4B6A-B026-27A27F461AF4}"/>
              </a:ext>
            </a:extLst>
          </p:cNvPr>
          <p:cNvSpPr/>
          <p:nvPr/>
        </p:nvSpPr>
        <p:spPr>
          <a:xfrm>
            <a:off x="367422" y="1065386"/>
            <a:ext cx="11481677" cy="1058426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1143320-7521-4484-AECC-D37466A6A995}"/>
              </a:ext>
            </a:extLst>
          </p:cNvPr>
          <p:cNvSpPr txBox="1"/>
          <p:nvPr/>
        </p:nvSpPr>
        <p:spPr>
          <a:xfrm>
            <a:off x="410681" y="120127"/>
            <a:ext cx="4189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PCA-Applications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C14D576-7941-4B2A-BAF1-FC381B9E3D3E}"/>
              </a:ext>
            </a:extLst>
          </p:cNvPr>
          <p:cNvSpPr/>
          <p:nvPr/>
        </p:nvSpPr>
        <p:spPr>
          <a:xfrm>
            <a:off x="410681" y="1060414"/>
            <a:ext cx="1126696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/>
              <a:t>Data Visualization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Each data point is projected onto a two-dimensional principal subspace.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AAA9E-DB39-478C-841E-09DB614F8D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106" y="2299630"/>
            <a:ext cx="8833863" cy="42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65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083E2F2-32EB-4CEC-9F27-C5AFA5FC2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175" y="1781707"/>
            <a:ext cx="12929468" cy="5171786"/>
          </a:xfrm>
          <a:prstGeom prst="rect">
            <a:avLst/>
          </a:prstGeom>
        </p:spPr>
      </p:pic>
      <p:sp>
        <p:nvSpPr>
          <p:cNvPr id="7" name="矩形: 圆角 7">
            <a:extLst>
              <a:ext uri="{FF2B5EF4-FFF2-40B4-BE49-F238E27FC236}">
                <a16:creationId xmlns:a16="http://schemas.microsoft.com/office/drawing/2014/main" id="{DD9E14AA-AAA4-4DAD-9515-A49085489728}"/>
              </a:ext>
            </a:extLst>
          </p:cNvPr>
          <p:cNvSpPr/>
          <p:nvPr/>
        </p:nvSpPr>
        <p:spPr>
          <a:xfrm>
            <a:off x="486881" y="1042526"/>
            <a:ext cx="11150887" cy="924583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C30EC2-A962-4C75-B87F-408A568A89C9}"/>
              </a:ext>
            </a:extLst>
          </p:cNvPr>
          <p:cNvSpPr txBox="1"/>
          <p:nvPr/>
        </p:nvSpPr>
        <p:spPr>
          <a:xfrm>
            <a:off x="410681" y="120127"/>
            <a:ext cx="8553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Principal Component Analysis (PCA)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509DB-A077-4C69-A05A-7D6CBB4B084A}"/>
              </a:ext>
            </a:extLst>
          </p:cNvPr>
          <p:cNvSpPr/>
          <p:nvPr/>
        </p:nvSpPr>
        <p:spPr>
          <a:xfrm>
            <a:off x="8963025" y="6610350"/>
            <a:ext cx="5012124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5CD697-C887-4DC3-92AD-7DEFC1EBE39A}"/>
              </a:ext>
            </a:extLst>
          </p:cNvPr>
          <p:cNvSpPr/>
          <p:nvPr/>
        </p:nvSpPr>
        <p:spPr>
          <a:xfrm>
            <a:off x="525657" y="1012840"/>
            <a:ext cx="110069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PCA is a technique that is widely used for applications such as dimensionality reduction, lossy data compression, feature extraction, and data visualization (Jolliffe, 2002). 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7019561-7A5A-4ED1-AA0C-7D23FA8E88FD}"/>
              </a:ext>
            </a:extLst>
          </p:cNvPr>
          <p:cNvSpPr/>
          <p:nvPr/>
        </p:nvSpPr>
        <p:spPr>
          <a:xfrm>
            <a:off x="410680" y="3429000"/>
            <a:ext cx="45042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Map the original high‐dimensional data into a low‐dimensional space.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9450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38" y="3272988"/>
            <a:ext cx="10850944" cy="3219948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178593"/>
            <a:ext cx="10850942" cy="192728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CACCFA-B0AB-4CC3-93BE-8D1F7DE7F62A}"/>
              </a:ext>
            </a:extLst>
          </p:cNvPr>
          <p:cNvSpPr/>
          <p:nvPr/>
        </p:nvSpPr>
        <p:spPr>
          <a:xfrm>
            <a:off x="603638" y="1234295"/>
            <a:ext cx="105977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Classification with PCA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Project both training and testing data into the PCs space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For each testing sample, use Nearest Neighbor for classification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Issue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: accuracy is sensitive to the number of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CACCFA-B0AB-4CC3-93BE-8D1F7DE7F62A}"/>
                  </a:ext>
                </a:extLst>
              </p:cNvPr>
              <p:cNvSpPr/>
              <p:nvPr/>
            </p:nvSpPr>
            <p:spPr>
              <a:xfrm>
                <a:off x="603638" y="3305775"/>
                <a:ext cx="11126246" cy="31085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PCA may not be always an optimal feature extraction technique for classification.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Suppose there are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classes in the training data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PCA is based on the sample covariance which characterizes the scatter of the </a:t>
                </a:r>
                <a:r>
                  <a:rPr lang="en-US" sz="28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entire</a:t>
                </a: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 data set</a:t>
                </a:r>
                <a:r>
                  <a:rPr lang="en-US" sz="2800" dirty="0">
                    <a:latin typeface="Calibri" panose="020F0502020204030204" pitchFamily="34" charset="0"/>
                  </a:rPr>
                  <a:t>, </a:t>
                </a:r>
                <a:r>
                  <a:rPr lang="en-US" sz="2800" dirty="0">
                    <a:solidFill>
                      <a:srgbClr val="FF0000"/>
                    </a:solidFill>
                    <a:latin typeface="Calibri" panose="020F0502020204030204" pitchFamily="34" charset="0"/>
                  </a:rPr>
                  <a:t>irrespective of class‐membership.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The projection axes chosen by PCA might not provide good</a:t>
                </a:r>
                <a:b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</a:br>
                <a:r>
                  <a:rPr lang="en-US" sz="2800" dirty="0">
                    <a:solidFill>
                      <a:srgbClr val="000000"/>
                    </a:solidFill>
                    <a:latin typeface="Calibri" panose="020F0502020204030204" pitchFamily="34" charset="0"/>
                  </a:rPr>
                  <a:t>discrimination power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0CACCFA-B0AB-4CC3-93BE-8D1F7DE7F6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638" y="3305775"/>
                <a:ext cx="11126246" cy="3108543"/>
              </a:xfrm>
              <a:prstGeom prst="rect">
                <a:avLst/>
              </a:prstGeom>
              <a:blipFill>
                <a:blip r:embed="rId3"/>
                <a:stretch>
                  <a:fillRect l="-986" t="-1765" b="-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9D22DC82-B9D0-48B1-8115-13287D0D556F}"/>
              </a:ext>
            </a:extLst>
          </p:cNvPr>
          <p:cNvSpPr txBox="1"/>
          <p:nvPr/>
        </p:nvSpPr>
        <p:spPr>
          <a:xfrm>
            <a:off x="410681" y="120127"/>
            <a:ext cx="5328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8724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8D7FE9-01EF-42BA-BA60-5AB054E72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433" y="1392069"/>
            <a:ext cx="9984559" cy="509722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483373-1D8D-402C-9510-2569B97BE64B}"/>
              </a:ext>
            </a:extLst>
          </p:cNvPr>
          <p:cNvSpPr txBox="1"/>
          <p:nvPr/>
        </p:nvSpPr>
        <p:spPr>
          <a:xfrm>
            <a:off x="410681" y="120127"/>
            <a:ext cx="5328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PCA and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239067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C483373-1D8D-402C-9510-2569B97BE64B}"/>
              </a:ext>
            </a:extLst>
          </p:cNvPr>
          <p:cNvSpPr txBox="1"/>
          <p:nvPr/>
        </p:nvSpPr>
        <p:spPr>
          <a:xfrm>
            <a:off x="410681" y="120127"/>
            <a:ext cx="24201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Summary</a:t>
            </a: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533B669D-562C-428E-A81E-8767B29F96F7}"/>
              </a:ext>
            </a:extLst>
          </p:cNvPr>
          <p:cNvSpPr/>
          <p:nvPr/>
        </p:nvSpPr>
        <p:spPr>
          <a:xfrm>
            <a:off x="603640" y="1178593"/>
            <a:ext cx="10850942" cy="5323807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4FC835-EECB-40C3-AF0F-D23C49F01D4B}"/>
              </a:ext>
            </a:extLst>
          </p:cNvPr>
          <p:cNvSpPr/>
          <p:nvPr/>
        </p:nvSpPr>
        <p:spPr>
          <a:xfrm>
            <a:off x="603638" y="1234295"/>
            <a:ext cx="105977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Two commonly used definitions of PCA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Maximum variance formulation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Minimum-error formulation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Covariance Matrix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</a:rPr>
              <a:t>Symmetric,</a:t>
            </a:r>
            <a:r>
              <a:rPr lang="en-US" altLang="zh-CN" sz="2800" dirty="0">
                <a:solidFill>
                  <a:srgbClr val="FF0000"/>
                </a:solidFill>
              </a:rPr>
              <a:t> Positive semi-definite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Lagrange Multiplier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</a:rPr>
              <a:t>Constrained system </a:t>
            </a:r>
            <a:r>
              <a:rPr lang="en-US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 Unconstrained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Critical 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Data Point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Reconstruction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SVD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U, V orthogonal matrix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PCA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sym typeface="Wingdings" panose="05000000000000000000" pitchFamily="2" charset="2"/>
              </a:rPr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32746089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0681" y="120127"/>
            <a:ext cx="74954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SVD Application-Pseudoinverse</a:t>
            </a:r>
            <a:endParaRPr lang="zh-CN" altLang="en-US" sz="4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E51202-57A0-4599-B9E4-5B1C9CDF6DBD}"/>
              </a:ext>
            </a:extLst>
          </p:cNvPr>
          <p:cNvSpPr/>
          <p:nvPr/>
        </p:nvSpPr>
        <p:spPr>
          <a:xfrm>
            <a:off x="410680" y="911282"/>
            <a:ext cx="114193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2400" dirty="0"/>
              <a:t>SVD can be used for computing the pseudoinverse of a matrix.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1A0005-43D5-4F58-92CC-06CD6DC227AD}"/>
                  </a:ext>
                </a:extLst>
              </p:cNvPr>
              <p:cNvSpPr/>
              <p:nvPr/>
            </p:nvSpPr>
            <p:spPr>
              <a:xfrm>
                <a:off x="1133474" y="2324413"/>
                <a:ext cx="2311467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1A0005-43D5-4F58-92CC-06CD6DC22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4" y="2324413"/>
                <a:ext cx="2311467" cy="5343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3292A49-BCC3-4BD3-B83F-D1CBCF8DF753}"/>
                  </a:ext>
                </a:extLst>
              </p:cNvPr>
              <p:cNvSpPr/>
              <p:nvPr/>
            </p:nvSpPr>
            <p:spPr>
              <a:xfrm>
                <a:off x="704849" y="1410732"/>
                <a:ext cx="10887076" cy="8447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altLang="zh-CN" sz="2400" dirty="0"/>
                  <a:t>For 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 smtClean="0">
                            <a:latin typeface="Cambria Math" panose="02040503050406030204" pitchFamily="18" charset="0"/>
                          </a:rPr>
                          <m:t>𝕂</m:t>
                        </m:r>
                      </m:e>
                      <m:sup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b="0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 pseudoinverse of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defined as a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b="1" i="1" dirty="0">
                            <a:latin typeface="Cambria Math" panose="02040503050406030204" pitchFamily="18" charset="0"/>
                          </a:rPr>
                          <m:t>𝕂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satisfying all of the following four criteria, known as the Moore-Penrose conditions.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3292A49-BCC3-4BD3-B83F-D1CBCF8DF7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849" y="1410732"/>
                <a:ext cx="10887076" cy="844783"/>
              </a:xfrm>
              <a:prstGeom prst="rect">
                <a:avLst/>
              </a:prstGeom>
              <a:blipFill>
                <a:blip r:embed="rId3"/>
                <a:stretch>
                  <a:fillRect l="-896" t="-4317" r="-840" b="-1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F207B79-18F8-4BF8-BC83-B4082BE49B78}"/>
                  </a:ext>
                </a:extLst>
              </p:cNvPr>
              <p:cNvSpPr/>
              <p:nvPr/>
            </p:nvSpPr>
            <p:spPr>
              <a:xfrm>
                <a:off x="1133474" y="3007079"/>
                <a:ext cx="2645789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F207B79-18F8-4BF8-BC83-B4082BE49B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4" y="3007079"/>
                <a:ext cx="2645789" cy="5343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683EFC-DD73-4030-B6B2-F60E2EEE3D62}"/>
                  </a:ext>
                </a:extLst>
              </p:cNvPr>
              <p:cNvSpPr/>
              <p:nvPr/>
            </p:nvSpPr>
            <p:spPr>
              <a:xfrm>
                <a:off x="1133474" y="3671188"/>
                <a:ext cx="2818528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𝑨</m:t>
                        </m:r>
                        <m:sSup>
                          <m:sSupPr>
                            <m:ctrlP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𝑨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CB683EFC-DD73-4030-B6B2-F60E2EEE3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4" y="3671188"/>
                <a:ext cx="2818528" cy="5343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5DD28EE-2838-4949-91C3-EFE13491DCCB}"/>
                  </a:ext>
                </a:extLst>
              </p:cNvPr>
              <p:cNvSpPr/>
              <p:nvPr/>
            </p:nvSpPr>
            <p:spPr>
              <a:xfrm>
                <a:off x="1133474" y="4335297"/>
                <a:ext cx="2818528" cy="5343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  <m:sup>
                            <m:r>
                              <a:rPr lang="en-US" altLang="zh-CN" sz="28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†</m:t>
                            </m:r>
                          </m:sup>
                        </m:sSup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†</m:t>
                        </m:r>
                      </m:sup>
                    </m:sSup>
                    <m:r>
                      <a:rPr lang="en-US" altLang="zh-CN" sz="28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𝑨</m:t>
                    </m:r>
                  </m:oMath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5DD28EE-2838-4949-91C3-EFE13491DC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474" y="4335297"/>
                <a:ext cx="2818528" cy="5343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>
            <a:extLst>
              <a:ext uri="{FF2B5EF4-FFF2-40B4-BE49-F238E27FC236}">
                <a16:creationId xmlns:a16="http://schemas.microsoft.com/office/drawing/2014/main" id="{41460674-AEDF-43C9-B7B1-2B6E8F6C6698}"/>
              </a:ext>
            </a:extLst>
          </p:cNvPr>
          <p:cNvSpPr/>
          <p:nvPr/>
        </p:nvSpPr>
        <p:spPr>
          <a:xfrm>
            <a:off x="4372451" y="3707543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自共轭矩阵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35B52F-0A2F-4AF9-8F1B-C61024FFD3AB}"/>
                  </a:ext>
                </a:extLst>
              </p:cNvPr>
              <p:cNvSpPr txBox="1"/>
              <p:nvPr/>
            </p:nvSpPr>
            <p:spPr>
              <a:xfrm>
                <a:off x="6516449" y="3707543"/>
                <a:ext cx="1337867" cy="4059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B35B52F-0A2F-4AF9-8F1B-C61024FF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449" y="3707543"/>
                <a:ext cx="1337867" cy="405945"/>
              </a:xfrm>
              <a:prstGeom prst="rect">
                <a:avLst/>
              </a:prstGeom>
              <a:blipFill>
                <a:blip r:embed="rId7"/>
                <a:stretch>
                  <a:fillRect l="-5023" r="-3196" b="-23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272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7">
            <a:extLst>
              <a:ext uri="{FF2B5EF4-FFF2-40B4-BE49-F238E27FC236}">
                <a16:creationId xmlns:a16="http://schemas.microsoft.com/office/drawing/2014/main" id="{848D634A-BCD9-4C27-9B52-14FB803D18E2}"/>
              </a:ext>
            </a:extLst>
          </p:cNvPr>
          <p:cNvSpPr/>
          <p:nvPr/>
        </p:nvSpPr>
        <p:spPr>
          <a:xfrm>
            <a:off x="603640" y="2731234"/>
            <a:ext cx="10850942" cy="2621816"/>
          </a:xfrm>
          <a:prstGeom prst="roundRect">
            <a:avLst>
              <a:gd name="adj" fmla="val 3573"/>
            </a:avLst>
          </a:prstGeom>
          <a:solidFill>
            <a:srgbClr val="E6F5F0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矩形: 圆角 7">
            <a:extLst>
              <a:ext uri="{FF2B5EF4-FFF2-40B4-BE49-F238E27FC236}">
                <a16:creationId xmlns:a16="http://schemas.microsoft.com/office/drawing/2014/main" id="{DD9E14AA-AAA4-4DAD-9515-A49085489728}"/>
              </a:ext>
            </a:extLst>
          </p:cNvPr>
          <p:cNvSpPr/>
          <p:nvPr/>
        </p:nvSpPr>
        <p:spPr>
          <a:xfrm>
            <a:off x="603640" y="1042526"/>
            <a:ext cx="10850942" cy="1386349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C30EC2-A962-4C75-B87F-408A568A89C9}"/>
              </a:ext>
            </a:extLst>
          </p:cNvPr>
          <p:cNvSpPr txBox="1"/>
          <p:nvPr/>
        </p:nvSpPr>
        <p:spPr>
          <a:xfrm>
            <a:off x="410681" y="120127"/>
            <a:ext cx="85531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Principal Component Analysis (PCA)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6509DB-A077-4C69-A05A-7D6CBB4B084A}"/>
              </a:ext>
            </a:extLst>
          </p:cNvPr>
          <p:cNvSpPr/>
          <p:nvPr/>
        </p:nvSpPr>
        <p:spPr>
          <a:xfrm>
            <a:off x="7839075" y="6353175"/>
            <a:ext cx="5012124" cy="238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F1A686-D16E-437D-A60D-3BBD6174A408}"/>
              </a:ext>
            </a:extLst>
          </p:cNvPr>
          <p:cNvSpPr/>
          <p:nvPr/>
        </p:nvSpPr>
        <p:spPr>
          <a:xfrm>
            <a:off x="737418" y="2918757"/>
            <a:ext cx="1005440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Two commonly used definitions of PCA 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Maximum variance formulation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The variance of the projected data is maximized.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FF0000"/>
                </a:solidFill>
              </a:rPr>
              <a:t>Minimum-error formulation</a:t>
            </a:r>
          </a:p>
          <a:p>
            <a:pPr marL="1371600" lvl="2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Minimizes the average projection cost</a:t>
            </a:r>
            <a:endParaRPr lang="zh-CN" altLang="en-US" sz="28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5CD697-C887-4DC3-92AD-7DEFC1EBE39A}"/>
              </a:ext>
            </a:extLst>
          </p:cNvPr>
          <p:cNvSpPr/>
          <p:nvPr/>
        </p:nvSpPr>
        <p:spPr>
          <a:xfrm>
            <a:off x="737418" y="1150585"/>
            <a:ext cx="104354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/>
              <a:t>Principal component analysis, or PCA, is a technique that is widely used for applications such as dimensionality reduction, lossy data compression, feature extraction, and data visualization (Jolliffe, 2002). </a:t>
            </a:r>
          </a:p>
        </p:txBody>
      </p:sp>
    </p:spTree>
    <p:extLst>
      <p:ext uri="{BB962C8B-B14F-4D97-AF65-F5344CB8AC3E}">
        <p14:creationId xmlns:p14="http://schemas.microsoft.com/office/powerpoint/2010/main" val="2959087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39" y="3456034"/>
            <a:ext cx="10850944" cy="2336737"/>
          </a:xfrm>
          <a:prstGeom prst="roundRect">
            <a:avLst>
              <a:gd name="adj" fmla="val 3573"/>
            </a:avLst>
          </a:prstGeom>
          <a:solidFill>
            <a:srgbClr val="F9E6E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矩形: 圆角 7">
            <a:extLst>
              <a:ext uri="{FF2B5EF4-FFF2-40B4-BE49-F238E27FC236}">
                <a16:creationId xmlns:a16="http://schemas.microsoft.com/office/drawing/2014/main" id="{A21AEBF9-E078-42C1-AB86-2466387D466F}"/>
              </a:ext>
            </a:extLst>
          </p:cNvPr>
          <p:cNvSpPr/>
          <p:nvPr/>
        </p:nvSpPr>
        <p:spPr>
          <a:xfrm>
            <a:off x="603640" y="1042526"/>
            <a:ext cx="10850942" cy="1927123"/>
          </a:xfrm>
          <a:prstGeom prst="roundRect">
            <a:avLst>
              <a:gd name="adj" fmla="val 3573"/>
            </a:avLst>
          </a:prstGeom>
          <a:solidFill>
            <a:srgbClr val="FFFBD6"/>
          </a:solidFill>
          <a:ln>
            <a:solidFill>
              <a:srgbClr val="FFFBD6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35802E-AD29-4E3B-85F0-9EA7A5CCBE73}"/>
              </a:ext>
            </a:extLst>
          </p:cNvPr>
          <p:cNvSpPr/>
          <p:nvPr/>
        </p:nvSpPr>
        <p:spPr>
          <a:xfrm>
            <a:off x="546623" y="1245447"/>
            <a:ext cx="108076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The central idea of PCA is to reduce the dimensionality of a data set consisting of a large number of </a:t>
            </a:r>
            <a:r>
              <a:rPr lang="en-US" sz="2800" dirty="0">
                <a:solidFill>
                  <a:srgbClr val="FF0000"/>
                </a:solidFill>
              </a:rPr>
              <a:t>interrelated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FF0000"/>
                </a:solidFill>
              </a:rPr>
              <a:t>variables</a:t>
            </a:r>
            <a:r>
              <a:rPr lang="en-US" sz="2800" dirty="0"/>
              <a:t>, while retaining as much as possible of the </a:t>
            </a:r>
            <a:r>
              <a:rPr lang="en-US" sz="2800" dirty="0">
                <a:solidFill>
                  <a:srgbClr val="FF0000"/>
                </a:solidFill>
              </a:rPr>
              <a:t>variation</a:t>
            </a:r>
            <a:r>
              <a:rPr lang="en-US" sz="2800" dirty="0"/>
              <a:t> present in the data set.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B324F2-17D0-4943-B16F-CD11F65C29F3}"/>
              </a:ext>
            </a:extLst>
          </p:cNvPr>
          <p:cNvSpPr/>
          <p:nvPr/>
        </p:nvSpPr>
        <p:spPr>
          <a:xfrm>
            <a:off x="546623" y="3716461"/>
            <a:ext cx="10693625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altLang="zh-CN" sz="2800" dirty="0"/>
              <a:t>This is achieved by transforming to a new set of variables, the </a:t>
            </a:r>
            <a:r>
              <a:rPr lang="en-US" altLang="zh-CN" sz="2800" dirty="0">
                <a:solidFill>
                  <a:srgbClr val="FF0000"/>
                </a:solidFill>
              </a:rPr>
              <a:t>principal components (PCs)</a:t>
            </a:r>
            <a:r>
              <a:rPr lang="en-US" altLang="zh-CN" sz="2800" dirty="0"/>
              <a:t>, which are </a:t>
            </a:r>
            <a:r>
              <a:rPr lang="en-US" altLang="zh-CN" sz="2800" dirty="0">
                <a:solidFill>
                  <a:srgbClr val="FF0000"/>
                </a:solidFill>
              </a:rPr>
              <a:t>uncorrelated</a:t>
            </a:r>
            <a:r>
              <a:rPr lang="en-US" altLang="zh-CN" sz="2800" dirty="0"/>
              <a:t>, and are ordered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</a:rPr>
              <a:t>by the fraction of the total information each retains, </a:t>
            </a:r>
            <a:r>
              <a:rPr lang="en-US" altLang="zh-CN" sz="2800" dirty="0"/>
              <a:t>so that the </a:t>
            </a:r>
            <a:r>
              <a:rPr lang="en-US" altLang="zh-CN" sz="2800" dirty="0">
                <a:solidFill>
                  <a:srgbClr val="FF0000"/>
                </a:solidFill>
              </a:rPr>
              <a:t>first few</a:t>
            </a:r>
            <a:r>
              <a:rPr lang="en-US" altLang="zh-CN" sz="2800" dirty="0"/>
              <a:t> retain most of the </a:t>
            </a:r>
            <a:r>
              <a:rPr lang="en-US" altLang="zh-CN" sz="2800" dirty="0">
                <a:solidFill>
                  <a:srgbClr val="FF0000"/>
                </a:solidFill>
              </a:rPr>
              <a:t>variation</a:t>
            </a:r>
            <a:r>
              <a:rPr lang="en-US" altLang="zh-CN" sz="2800" dirty="0"/>
              <a:t> present in all of the original variables.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C30EC2-A962-4C75-B87F-408A568A89C9}"/>
              </a:ext>
            </a:extLst>
          </p:cNvPr>
          <p:cNvSpPr txBox="1"/>
          <p:nvPr/>
        </p:nvSpPr>
        <p:spPr>
          <a:xfrm>
            <a:off x="410681" y="120127"/>
            <a:ext cx="771512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/>
              <a:t>Maximum Variance Formulation</a:t>
            </a:r>
          </a:p>
        </p:txBody>
      </p:sp>
    </p:spTree>
    <p:extLst>
      <p:ext uri="{BB962C8B-B14F-4D97-AF65-F5344CB8AC3E}">
        <p14:creationId xmlns:p14="http://schemas.microsoft.com/office/powerpoint/2010/main" val="225965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5389</TotalTime>
  <Words>4472</Words>
  <Application>Microsoft Macintosh PowerPoint</Application>
  <PresentationFormat>Widescreen</PresentationFormat>
  <Paragraphs>573</Paragraphs>
  <Slides>73</Slides>
  <Notes>49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CMSS10</vt:lpstr>
      <vt:lpstr>CMSS8</vt:lpstr>
      <vt:lpstr>Arial</vt:lpstr>
      <vt:lpstr>Calibri</vt:lpstr>
      <vt:lpstr>Calibri Light</vt:lpstr>
      <vt:lpstr>Cambria Math</vt:lpstr>
      <vt:lpstr>Wingdings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xuemeng song</dc:creator>
  <cp:lastModifiedBy>Microsoft Office User</cp:lastModifiedBy>
  <cp:revision>765</cp:revision>
  <dcterms:created xsi:type="dcterms:W3CDTF">2018-07-20T01:47:54Z</dcterms:created>
  <dcterms:modified xsi:type="dcterms:W3CDTF">2022-10-11T15:08:30Z</dcterms:modified>
</cp:coreProperties>
</file>